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pptx" ContentType="application/vnd.openxmlformats-officedocument.presentationml.presentation"/>
  <Default Extension="bin" ContentType="application/vnd.openxmlformats-officedocument.oleObject"/>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5"/>
  </p:notesMasterIdLst>
  <p:sldIdLst>
    <p:sldId id="256" r:id="rId3"/>
    <p:sldId id="257" r:id="rId4"/>
    <p:sldId id="261" r:id="rId5"/>
    <p:sldId id="264" r:id="rId6"/>
    <p:sldId id="265" r:id="rId7"/>
    <p:sldId id="266" r:id="rId8"/>
    <p:sldId id="267" r:id="rId9"/>
    <p:sldId id="268" r:id="rId10"/>
    <p:sldId id="269" r:id="rId11"/>
    <p:sldId id="270" r:id="rId12"/>
    <p:sldId id="262" r:id="rId13"/>
    <p:sldId id="263" r:id="rId14"/>
    <p:sldId id="291" r:id="rId15"/>
    <p:sldId id="292" r:id="rId16"/>
    <p:sldId id="293" r:id="rId17"/>
    <p:sldId id="283" r:id="rId18"/>
    <p:sldId id="294" r:id="rId19"/>
    <p:sldId id="295" r:id="rId20"/>
    <p:sldId id="297" r:id="rId21"/>
    <p:sldId id="284" r:id="rId22"/>
    <p:sldId id="298" r:id="rId23"/>
    <p:sldId id="299" r:id="rId24"/>
    <p:sldId id="301" r:id="rId25"/>
    <p:sldId id="302" r:id="rId26"/>
    <p:sldId id="300" r:id="rId27"/>
    <p:sldId id="304" r:id="rId28"/>
    <p:sldId id="305" r:id="rId29"/>
    <p:sldId id="306" r:id="rId30"/>
    <p:sldId id="307" r:id="rId31"/>
    <p:sldId id="272" r:id="rId32"/>
    <p:sldId id="288" r:id="rId33"/>
    <p:sldId id="289" r:id="rId34"/>
    <p:sldId id="290" r:id="rId35"/>
    <p:sldId id="273" r:id="rId36"/>
    <p:sldId id="274" r:id="rId37"/>
    <p:sldId id="276" r:id="rId38"/>
    <p:sldId id="277" r:id="rId39"/>
    <p:sldId id="279" r:id="rId40"/>
    <p:sldId id="281" r:id="rId41"/>
    <p:sldId id="280" r:id="rId42"/>
    <p:sldId id="282" r:id="rId43"/>
    <p:sldId id="308" r:id="rId44"/>
  </p:sldIdLst>
  <p:sldSz cx="12961620" cy="6480175"/>
  <p:notesSz cx="6858000" cy="9144000"/>
  <p:custDataLst>
    <p:tags r:id="rId5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E79BC891-2E2D-4320-A92B-ECAEB9588C25}">
          <p14:sldIdLst>
            <p14:sldId id="256"/>
          </p14:sldIdLst>
        </p14:section>
        <p14:section name="无标题节" id="{C8A712CE-F311-4E60-9E93-BC5C23F3AFEA}">
          <p14:sldIdLst>
            <p14:sldId id="257"/>
            <p14:sldId id="261"/>
            <p14:sldId id="264"/>
            <p14:sldId id="265"/>
            <p14:sldId id="266"/>
            <p14:sldId id="267"/>
            <p14:sldId id="268"/>
            <p14:sldId id="269"/>
            <p14:sldId id="270"/>
            <p14:sldId id="262"/>
            <p14:sldId id="263"/>
            <p14:sldId id="291"/>
            <p14:sldId id="292"/>
            <p14:sldId id="293"/>
            <p14:sldId id="283"/>
            <p14:sldId id="294"/>
            <p14:sldId id="295"/>
            <p14:sldId id="297"/>
            <p14:sldId id="284"/>
            <p14:sldId id="298"/>
            <p14:sldId id="299"/>
            <p14:sldId id="301"/>
            <p14:sldId id="302"/>
            <p14:sldId id="300"/>
            <p14:sldId id="304"/>
            <p14:sldId id="305"/>
            <p14:sldId id="306"/>
            <p14:sldId id="307"/>
            <p14:sldId id="272"/>
            <p14:sldId id="288"/>
            <p14:sldId id="289"/>
            <p14:sldId id="290"/>
            <p14:sldId id="273"/>
            <p14:sldId id="274"/>
            <p14:sldId id="276"/>
            <p14:sldId id="277"/>
            <p14:sldId id="279"/>
            <p14:sldId id="281"/>
            <p14:sldId id="280"/>
            <p14:sldId id="282"/>
            <p14:sldId id="308"/>
          </p14:sldIdLst>
        </p14:section>
      </p14:sectionLst>
    </p:ext>
    <p:ext uri="{EFAFB233-063F-42B5-8137-9DF3F51BA10A}">
      <p15:sldGuideLst xmlns:p15="http://schemas.microsoft.com/office/powerpoint/2012/main">
        <p15:guide id="1" orient="horz" pos="2041" userDrawn="1">
          <p15:clr>
            <a:srgbClr val="A4A3A4"/>
          </p15:clr>
        </p15:guide>
        <p15:guide id="2" pos="408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initials="j" lastIdx="3"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6640A"/>
    <a:srgbClr val="E77619"/>
    <a:srgbClr val="C9D5E7"/>
    <a:srgbClr val="99BDE5"/>
    <a:srgbClr val="9BA2E3"/>
    <a:srgbClr val="A59A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2" autoAdjust="0"/>
    <p:restoredTop sz="94620" autoAdjust="0"/>
  </p:normalViewPr>
  <p:slideViewPr>
    <p:cSldViewPr showGuides="1">
      <p:cViewPr varScale="1">
        <p:scale>
          <a:sx n="75" d="100"/>
          <a:sy n="75" d="100"/>
        </p:scale>
        <p:origin x="-114" y="-90"/>
      </p:cViewPr>
      <p:guideLst>
        <p:guide orient="horz" pos="2041"/>
        <p:guide pos="4083"/>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0" Type="http://schemas.openxmlformats.org/officeDocument/2006/relationships/tags" Target="tags/tag2.xml"/><Relationship Id="rId5" Type="http://schemas.openxmlformats.org/officeDocument/2006/relationships/slide" Target="slides/slide3.xml"/><Relationship Id="rId49" Type="http://schemas.openxmlformats.org/officeDocument/2006/relationships/commentAuthors" Target="commentAuthors.xml"/><Relationship Id="rId48" Type="http://schemas.openxmlformats.org/officeDocument/2006/relationships/tableStyles" Target="tableStyles.xml"/><Relationship Id="rId47" Type="http://schemas.openxmlformats.org/officeDocument/2006/relationships/viewProps" Target="viewProps.xml"/><Relationship Id="rId46" Type="http://schemas.openxmlformats.org/officeDocument/2006/relationships/presProps" Target="presProps.xml"/><Relationship Id="rId45" Type="http://schemas.openxmlformats.org/officeDocument/2006/relationships/notesMaster" Target="notesMasters/notesMaster1.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B6C517-1203-4161-960E-141C13549508}"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42900" y="1143000"/>
            <a:ext cx="61722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86FE43-C492-46B0-A8BA-D428BE6913C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7" name="Right Triangle 6"/>
          <p:cNvSpPr/>
          <p:nvPr/>
        </p:nvSpPr>
        <p:spPr>
          <a:xfrm>
            <a:off x="1" y="2502068"/>
            <a:ext cx="5063257" cy="3978107"/>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3374" y="-874"/>
            <a:ext cx="12965312" cy="648104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1" fmla="*/ 0 w 3112294"/>
              <a:gd name="connsiteY0-2" fmla="*/ 2019301 h 2083594"/>
              <a:gd name="connsiteX1-3" fmla="*/ 2793206 w 3112294"/>
              <a:gd name="connsiteY1-4" fmla="*/ 0 h 2083594"/>
              <a:gd name="connsiteX2-5" fmla="*/ 3112294 w 3112294"/>
              <a:gd name="connsiteY2-6" fmla="*/ 80963 h 2083594"/>
              <a:gd name="connsiteX3-7" fmla="*/ 3112294 w 3112294"/>
              <a:gd name="connsiteY3-8" fmla="*/ 2083594 h 2083594"/>
              <a:gd name="connsiteX4-9" fmla="*/ 0 w 3112294"/>
              <a:gd name="connsiteY4-10" fmla="*/ 2019301 h 2083594"/>
              <a:gd name="connsiteX0-11" fmla="*/ 0 w 3345656"/>
              <a:gd name="connsiteY0-12" fmla="*/ 2097882 h 2097882"/>
              <a:gd name="connsiteX1-13" fmla="*/ 3026568 w 3345656"/>
              <a:gd name="connsiteY1-14" fmla="*/ 0 h 2097882"/>
              <a:gd name="connsiteX2-15" fmla="*/ 3345656 w 3345656"/>
              <a:gd name="connsiteY2-16" fmla="*/ 80963 h 2097882"/>
              <a:gd name="connsiteX3-17" fmla="*/ 3345656 w 3345656"/>
              <a:gd name="connsiteY3-18" fmla="*/ 2083594 h 2097882"/>
              <a:gd name="connsiteX4-19" fmla="*/ 0 w 3345656"/>
              <a:gd name="connsiteY4-20" fmla="*/ 2097882 h 2097882"/>
              <a:gd name="connsiteX0-21" fmla="*/ 0 w 2800350"/>
              <a:gd name="connsiteY0-22" fmla="*/ 1935957 h 2083594"/>
              <a:gd name="connsiteX1-23" fmla="*/ 2481262 w 2800350"/>
              <a:gd name="connsiteY1-24" fmla="*/ 0 h 2083594"/>
              <a:gd name="connsiteX2-25" fmla="*/ 2800350 w 2800350"/>
              <a:gd name="connsiteY2-26" fmla="*/ 80963 h 2083594"/>
              <a:gd name="connsiteX3-27" fmla="*/ 2800350 w 2800350"/>
              <a:gd name="connsiteY3-28" fmla="*/ 2083594 h 2083594"/>
              <a:gd name="connsiteX4-29" fmla="*/ 0 w 2800350"/>
              <a:gd name="connsiteY4-30" fmla="*/ 1935957 h 2083594"/>
              <a:gd name="connsiteX0-31" fmla="*/ 0 w 3352800"/>
              <a:gd name="connsiteY0-32" fmla="*/ 2083594 h 2083594"/>
              <a:gd name="connsiteX1-33" fmla="*/ 3033712 w 3352800"/>
              <a:gd name="connsiteY1-34" fmla="*/ 0 h 2083594"/>
              <a:gd name="connsiteX2-35" fmla="*/ 3352800 w 3352800"/>
              <a:gd name="connsiteY2-36" fmla="*/ 80963 h 2083594"/>
              <a:gd name="connsiteX3-37" fmla="*/ 3352800 w 3352800"/>
              <a:gd name="connsiteY3-38" fmla="*/ 2083594 h 2083594"/>
              <a:gd name="connsiteX4-39" fmla="*/ 0 w 3352800"/>
              <a:gd name="connsiteY4-40" fmla="*/ 2083594 h 2083594"/>
              <a:gd name="connsiteX0-41" fmla="*/ 0 w 3352800"/>
              <a:gd name="connsiteY0-42" fmla="*/ 2002631 h 2002631"/>
              <a:gd name="connsiteX1-43" fmla="*/ 3033712 w 3352800"/>
              <a:gd name="connsiteY1-44" fmla="*/ 157162 h 2002631"/>
              <a:gd name="connsiteX2-45" fmla="*/ 3352800 w 3352800"/>
              <a:gd name="connsiteY2-46" fmla="*/ 0 h 2002631"/>
              <a:gd name="connsiteX3-47" fmla="*/ 3352800 w 3352800"/>
              <a:gd name="connsiteY3-48" fmla="*/ 2002631 h 2002631"/>
              <a:gd name="connsiteX4-49" fmla="*/ 0 w 3352800"/>
              <a:gd name="connsiteY4-50" fmla="*/ 2002631 h 2002631"/>
              <a:gd name="connsiteX0-51" fmla="*/ 0 w 3352800"/>
              <a:gd name="connsiteY0-52" fmla="*/ 2002631 h 2002631"/>
              <a:gd name="connsiteX1-53" fmla="*/ 2988469 w 3352800"/>
              <a:gd name="connsiteY1-54" fmla="*/ 59530 h 2002631"/>
              <a:gd name="connsiteX2-55" fmla="*/ 3352800 w 3352800"/>
              <a:gd name="connsiteY2-56" fmla="*/ 0 h 2002631"/>
              <a:gd name="connsiteX3-57" fmla="*/ 3352800 w 3352800"/>
              <a:gd name="connsiteY3-58" fmla="*/ 2002631 h 2002631"/>
              <a:gd name="connsiteX4-59" fmla="*/ 0 w 3352800"/>
              <a:gd name="connsiteY4-60" fmla="*/ 2002631 h 2002631"/>
              <a:gd name="connsiteX0-61" fmla="*/ 0 w 3352800"/>
              <a:gd name="connsiteY0-62" fmla="*/ 2002631 h 2002631"/>
              <a:gd name="connsiteX1-63" fmla="*/ 2833966 w 3352800"/>
              <a:gd name="connsiteY1-64" fmla="*/ 425 h 2002631"/>
              <a:gd name="connsiteX2-65" fmla="*/ 3352800 w 3352800"/>
              <a:gd name="connsiteY2-66" fmla="*/ 0 h 2002631"/>
              <a:gd name="connsiteX3-67" fmla="*/ 3352800 w 3352800"/>
              <a:gd name="connsiteY3-68" fmla="*/ 2002631 h 2002631"/>
              <a:gd name="connsiteX4-69" fmla="*/ 0 w 3352800"/>
              <a:gd name="connsiteY4-70" fmla="*/ 2002631 h 2002631"/>
              <a:gd name="connsiteX0-71" fmla="*/ 0 w 3352800"/>
              <a:gd name="connsiteY0-72" fmla="*/ 2002631 h 2002631"/>
              <a:gd name="connsiteX1-73" fmla="*/ 2845314 w 3352800"/>
              <a:gd name="connsiteY1-74" fmla="*/ 12246 h 2002631"/>
              <a:gd name="connsiteX2-75" fmla="*/ 3352800 w 3352800"/>
              <a:gd name="connsiteY2-76" fmla="*/ 0 h 2002631"/>
              <a:gd name="connsiteX3-77" fmla="*/ 3352800 w 3352800"/>
              <a:gd name="connsiteY3-78" fmla="*/ 2002631 h 2002631"/>
              <a:gd name="connsiteX4-79" fmla="*/ 0 w 3352800"/>
              <a:gd name="connsiteY4-80" fmla="*/ 2002631 h 2002631"/>
              <a:gd name="connsiteX0-81" fmla="*/ 0 w 3352800"/>
              <a:gd name="connsiteY0-82" fmla="*/ 2002631 h 2002631"/>
              <a:gd name="connsiteX1-83" fmla="*/ 2834839 w 3352800"/>
              <a:gd name="connsiteY1-84" fmla="*/ 425 h 2002631"/>
              <a:gd name="connsiteX2-85" fmla="*/ 3352800 w 3352800"/>
              <a:gd name="connsiteY2-86" fmla="*/ 0 h 2002631"/>
              <a:gd name="connsiteX3-87" fmla="*/ 3352800 w 3352800"/>
              <a:gd name="connsiteY3-88" fmla="*/ 2002631 h 2002631"/>
              <a:gd name="connsiteX4-89" fmla="*/ 0 w 3352800"/>
              <a:gd name="connsiteY4-90" fmla="*/ 2002631 h 2002631"/>
              <a:gd name="connsiteX0-91" fmla="*/ 0 w 3352800"/>
              <a:gd name="connsiteY0-92" fmla="*/ 2002631 h 2002631"/>
              <a:gd name="connsiteX1-93" fmla="*/ 2875865 w 3352800"/>
              <a:gd name="connsiteY1-94" fmla="*/ 81782 h 2002631"/>
              <a:gd name="connsiteX2-95" fmla="*/ 3352800 w 3352800"/>
              <a:gd name="connsiteY2-96" fmla="*/ 0 h 2002631"/>
              <a:gd name="connsiteX3-97" fmla="*/ 3352800 w 3352800"/>
              <a:gd name="connsiteY3-98" fmla="*/ 2002631 h 2002631"/>
              <a:gd name="connsiteX4-99" fmla="*/ 0 w 3352800"/>
              <a:gd name="connsiteY4-100" fmla="*/ 2002631 h 2002631"/>
              <a:gd name="connsiteX0-101" fmla="*/ 0 w 3352800"/>
              <a:gd name="connsiteY0-102" fmla="*/ 2002901 h 2002901"/>
              <a:gd name="connsiteX1-103" fmla="*/ 2836585 w 3352800"/>
              <a:gd name="connsiteY1-104" fmla="*/ 0 h 2002901"/>
              <a:gd name="connsiteX2-105" fmla="*/ 3352800 w 3352800"/>
              <a:gd name="connsiteY2-106" fmla="*/ 270 h 2002901"/>
              <a:gd name="connsiteX3-107" fmla="*/ 3352800 w 3352800"/>
              <a:gd name="connsiteY3-108" fmla="*/ 2002901 h 2002901"/>
              <a:gd name="connsiteX4-109" fmla="*/ 0 w 3352800"/>
              <a:gd name="connsiteY4-110" fmla="*/ 2002901 h 200290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1158285" y="1635070"/>
            <a:ext cx="8007120" cy="1137958"/>
          </a:xfrm>
        </p:spPr>
        <p:txBody>
          <a:bodyPr bIns="9144" anchor="b"/>
          <a:lstStyle>
            <a:lvl1pPr>
              <a:defRPr sz="3200"/>
            </a:lvl1pPr>
          </a:lstStyle>
          <a:p>
            <a:r>
              <a:rPr lang="zh-CN" altLang="en-US" smtClean="0"/>
              <a:t>单击此处编辑母版标题样式</a:t>
            </a:r>
            <a:endParaRPr lang="en-US" dirty="0"/>
          </a:p>
        </p:txBody>
      </p:sp>
      <p:sp>
        <p:nvSpPr>
          <p:cNvPr id="3" name="Subtitle 2"/>
          <p:cNvSpPr>
            <a:spLocks noGrp="1"/>
          </p:cNvSpPr>
          <p:nvPr>
            <p:ph type="subTitle" idx="1"/>
          </p:nvPr>
        </p:nvSpPr>
        <p:spPr>
          <a:xfrm rot="19140000">
            <a:off x="1718445" y="2334796"/>
            <a:ext cx="9229755" cy="31111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anose="020B0502040204020203"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anose="020B0604020202020204" pitchFamily="34" charset="0"/>
              <a:buNone/>
              <a:defRPr/>
            </a:pPr>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AB85B2EB-1A9D-48CE-8BD1-D9D25CAB8037}"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2315E54-61FC-4CB9-AF30-98CB14EE4B9E}"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4" name="Date Placeholder 3"/>
          <p:cNvSpPr>
            <a:spLocks noGrp="1"/>
          </p:cNvSpPr>
          <p:nvPr>
            <p:ph type="dt" sz="half" idx="10"/>
          </p:nvPr>
        </p:nvSpPr>
        <p:spPr/>
        <p:txBody>
          <a:bodyPr/>
          <a:lstStyle/>
          <a:p>
            <a:fld id="{AB85B2EB-1A9D-48CE-8BD1-D9D25CAB8037}"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2315E54-61FC-4CB9-AF30-98CB14EE4B9E}"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97405" y="259508"/>
            <a:ext cx="2916436" cy="4420619"/>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48097" y="259508"/>
            <a:ext cx="8533276" cy="4420619"/>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4" name="Date Placeholder 3"/>
          <p:cNvSpPr>
            <a:spLocks noGrp="1"/>
          </p:cNvSpPr>
          <p:nvPr>
            <p:ph type="dt" sz="half" idx="10"/>
          </p:nvPr>
        </p:nvSpPr>
        <p:spPr/>
        <p:txBody>
          <a:bodyPr/>
          <a:lstStyle/>
          <a:p>
            <a:fld id="{AB85B2EB-1A9D-48CE-8BD1-D9D25CAB8037}"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2315E54-61FC-4CB9-AF30-98CB14EE4B9E}"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5" name="灯片编号占位符 5"/>
          <p:cNvSpPr txBox="1"/>
          <p:nvPr userDrawn="1"/>
        </p:nvSpPr>
        <p:spPr>
          <a:xfrm>
            <a:off x="12383040" y="6003163"/>
            <a:ext cx="415187" cy="345009"/>
          </a:xfrm>
          <a:prstGeom prst="rect">
            <a:avLst/>
          </a:prstGeom>
        </p:spPr>
        <p:txBody>
          <a:bodyPr anchor="ctr"/>
          <a:lstStyle/>
          <a:p>
            <a:pPr algn="r" eaLnBrk="1" hangingPunct="1">
              <a:defRPr/>
            </a:pPr>
            <a:endParaRPr lang="zh-CN" altLang="en-US" sz="1200" dirty="0">
              <a:solidFill>
                <a:schemeClr val="bg1"/>
              </a:solidFill>
              <a:ea typeface="宋体" panose="02010600030101010101" pitchFamily="2" charset="-122"/>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AB85B2EB-1A9D-48CE-8BD1-D9D25CAB8037}"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2315E54-61FC-4CB9-AF30-98CB14EE4B9E}"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8" name="Freeform 7"/>
          <p:cNvSpPr/>
          <p:nvPr/>
        </p:nvSpPr>
        <p:spPr>
          <a:xfrm>
            <a:off x="-3374" y="-874"/>
            <a:ext cx="12965312" cy="648104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1" fmla="*/ 0 w 3112294"/>
              <a:gd name="connsiteY0-2" fmla="*/ 2019301 h 2083594"/>
              <a:gd name="connsiteX1-3" fmla="*/ 2793206 w 3112294"/>
              <a:gd name="connsiteY1-4" fmla="*/ 0 h 2083594"/>
              <a:gd name="connsiteX2-5" fmla="*/ 3112294 w 3112294"/>
              <a:gd name="connsiteY2-6" fmla="*/ 80963 h 2083594"/>
              <a:gd name="connsiteX3-7" fmla="*/ 3112294 w 3112294"/>
              <a:gd name="connsiteY3-8" fmla="*/ 2083594 h 2083594"/>
              <a:gd name="connsiteX4-9" fmla="*/ 0 w 3112294"/>
              <a:gd name="connsiteY4-10" fmla="*/ 2019301 h 2083594"/>
              <a:gd name="connsiteX0-11" fmla="*/ 0 w 3345656"/>
              <a:gd name="connsiteY0-12" fmla="*/ 2097882 h 2097882"/>
              <a:gd name="connsiteX1-13" fmla="*/ 3026568 w 3345656"/>
              <a:gd name="connsiteY1-14" fmla="*/ 0 h 2097882"/>
              <a:gd name="connsiteX2-15" fmla="*/ 3345656 w 3345656"/>
              <a:gd name="connsiteY2-16" fmla="*/ 80963 h 2097882"/>
              <a:gd name="connsiteX3-17" fmla="*/ 3345656 w 3345656"/>
              <a:gd name="connsiteY3-18" fmla="*/ 2083594 h 2097882"/>
              <a:gd name="connsiteX4-19" fmla="*/ 0 w 3345656"/>
              <a:gd name="connsiteY4-20" fmla="*/ 2097882 h 2097882"/>
              <a:gd name="connsiteX0-21" fmla="*/ 0 w 2800350"/>
              <a:gd name="connsiteY0-22" fmla="*/ 1935957 h 2083594"/>
              <a:gd name="connsiteX1-23" fmla="*/ 2481262 w 2800350"/>
              <a:gd name="connsiteY1-24" fmla="*/ 0 h 2083594"/>
              <a:gd name="connsiteX2-25" fmla="*/ 2800350 w 2800350"/>
              <a:gd name="connsiteY2-26" fmla="*/ 80963 h 2083594"/>
              <a:gd name="connsiteX3-27" fmla="*/ 2800350 w 2800350"/>
              <a:gd name="connsiteY3-28" fmla="*/ 2083594 h 2083594"/>
              <a:gd name="connsiteX4-29" fmla="*/ 0 w 2800350"/>
              <a:gd name="connsiteY4-30" fmla="*/ 1935957 h 2083594"/>
              <a:gd name="connsiteX0-31" fmla="*/ 0 w 3352800"/>
              <a:gd name="connsiteY0-32" fmla="*/ 2083594 h 2083594"/>
              <a:gd name="connsiteX1-33" fmla="*/ 3033712 w 3352800"/>
              <a:gd name="connsiteY1-34" fmla="*/ 0 h 2083594"/>
              <a:gd name="connsiteX2-35" fmla="*/ 3352800 w 3352800"/>
              <a:gd name="connsiteY2-36" fmla="*/ 80963 h 2083594"/>
              <a:gd name="connsiteX3-37" fmla="*/ 3352800 w 3352800"/>
              <a:gd name="connsiteY3-38" fmla="*/ 2083594 h 2083594"/>
              <a:gd name="connsiteX4-39" fmla="*/ 0 w 3352800"/>
              <a:gd name="connsiteY4-40" fmla="*/ 2083594 h 2083594"/>
              <a:gd name="connsiteX0-41" fmla="*/ 0 w 3352800"/>
              <a:gd name="connsiteY0-42" fmla="*/ 2002631 h 2002631"/>
              <a:gd name="connsiteX1-43" fmla="*/ 3033712 w 3352800"/>
              <a:gd name="connsiteY1-44" fmla="*/ 157162 h 2002631"/>
              <a:gd name="connsiteX2-45" fmla="*/ 3352800 w 3352800"/>
              <a:gd name="connsiteY2-46" fmla="*/ 0 h 2002631"/>
              <a:gd name="connsiteX3-47" fmla="*/ 3352800 w 3352800"/>
              <a:gd name="connsiteY3-48" fmla="*/ 2002631 h 2002631"/>
              <a:gd name="connsiteX4-49" fmla="*/ 0 w 3352800"/>
              <a:gd name="connsiteY4-50" fmla="*/ 2002631 h 2002631"/>
              <a:gd name="connsiteX0-51" fmla="*/ 0 w 3352800"/>
              <a:gd name="connsiteY0-52" fmla="*/ 2002631 h 2002631"/>
              <a:gd name="connsiteX1-53" fmla="*/ 2988469 w 3352800"/>
              <a:gd name="connsiteY1-54" fmla="*/ 59530 h 2002631"/>
              <a:gd name="connsiteX2-55" fmla="*/ 3352800 w 3352800"/>
              <a:gd name="connsiteY2-56" fmla="*/ 0 h 2002631"/>
              <a:gd name="connsiteX3-57" fmla="*/ 3352800 w 3352800"/>
              <a:gd name="connsiteY3-58" fmla="*/ 2002631 h 2002631"/>
              <a:gd name="connsiteX4-59" fmla="*/ 0 w 3352800"/>
              <a:gd name="connsiteY4-60" fmla="*/ 2002631 h 2002631"/>
              <a:gd name="connsiteX0-61" fmla="*/ 0 w 3352800"/>
              <a:gd name="connsiteY0-62" fmla="*/ 2002631 h 2002631"/>
              <a:gd name="connsiteX1-63" fmla="*/ 2833966 w 3352800"/>
              <a:gd name="connsiteY1-64" fmla="*/ 425 h 2002631"/>
              <a:gd name="connsiteX2-65" fmla="*/ 3352800 w 3352800"/>
              <a:gd name="connsiteY2-66" fmla="*/ 0 h 2002631"/>
              <a:gd name="connsiteX3-67" fmla="*/ 3352800 w 3352800"/>
              <a:gd name="connsiteY3-68" fmla="*/ 2002631 h 2002631"/>
              <a:gd name="connsiteX4-69" fmla="*/ 0 w 3352800"/>
              <a:gd name="connsiteY4-70" fmla="*/ 2002631 h 2002631"/>
              <a:gd name="connsiteX0-71" fmla="*/ 0 w 3352800"/>
              <a:gd name="connsiteY0-72" fmla="*/ 2002631 h 2002631"/>
              <a:gd name="connsiteX1-73" fmla="*/ 2845314 w 3352800"/>
              <a:gd name="connsiteY1-74" fmla="*/ 12246 h 2002631"/>
              <a:gd name="connsiteX2-75" fmla="*/ 3352800 w 3352800"/>
              <a:gd name="connsiteY2-76" fmla="*/ 0 h 2002631"/>
              <a:gd name="connsiteX3-77" fmla="*/ 3352800 w 3352800"/>
              <a:gd name="connsiteY3-78" fmla="*/ 2002631 h 2002631"/>
              <a:gd name="connsiteX4-79" fmla="*/ 0 w 3352800"/>
              <a:gd name="connsiteY4-80" fmla="*/ 2002631 h 2002631"/>
              <a:gd name="connsiteX0-81" fmla="*/ 0 w 3352800"/>
              <a:gd name="connsiteY0-82" fmla="*/ 2002631 h 2002631"/>
              <a:gd name="connsiteX1-83" fmla="*/ 2834839 w 3352800"/>
              <a:gd name="connsiteY1-84" fmla="*/ 425 h 2002631"/>
              <a:gd name="connsiteX2-85" fmla="*/ 3352800 w 3352800"/>
              <a:gd name="connsiteY2-86" fmla="*/ 0 h 2002631"/>
              <a:gd name="connsiteX3-87" fmla="*/ 3352800 w 3352800"/>
              <a:gd name="connsiteY3-88" fmla="*/ 2002631 h 2002631"/>
              <a:gd name="connsiteX4-89" fmla="*/ 0 w 3352800"/>
              <a:gd name="connsiteY4-90" fmla="*/ 2002631 h 2002631"/>
              <a:gd name="connsiteX0-91" fmla="*/ 0 w 3352800"/>
              <a:gd name="connsiteY0-92" fmla="*/ 2002631 h 2002631"/>
              <a:gd name="connsiteX1-93" fmla="*/ 2875865 w 3352800"/>
              <a:gd name="connsiteY1-94" fmla="*/ 81782 h 2002631"/>
              <a:gd name="connsiteX2-95" fmla="*/ 3352800 w 3352800"/>
              <a:gd name="connsiteY2-96" fmla="*/ 0 h 2002631"/>
              <a:gd name="connsiteX3-97" fmla="*/ 3352800 w 3352800"/>
              <a:gd name="connsiteY3-98" fmla="*/ 2002631 h 2002631"/>
              <a:gd name="connsiteX4-99" fmla="*/ 0 w 3352800"/>
              <a:gd name="connsiteY4-100" fmla="*/ 2002631 h 2002631"/>
              <a:gd name="connsiteX0-101" fmla="*/ 0 w 3352800"/>
              <a:gd name="connsiteY0-102" fmla="*/ 2002901 h 2002901"/>
              <a:gd name="connsiteX1-103" fmla="*/ 2836585 w 3352800"/>
              <a:gd name="connsiteY1-104" fmla="*/ 0 h 2002901"/>
              <a:gd name="connsiteX2-105" fmla="*/ 3352800 w 3352800"/>
              <a:gd name="connsiteY2-106" fmla="*/ 270 h 2002901"/>
              <a:gd name="connsiteX3-107" fmla="*/ 3352800 w 3352800"/>
              <a:gd name="connsiteY3-108" fmla="*/ 2002901 h 2002901"/>
              <a:gd name="connsiteX4-109" fmla="*/ 0 w 3352800"/>
              <a:gd name="connsiteY4-110" fmla="*/ 2002901 h 200290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1" y="2502068"/>
            <a:ext cx="5063257" cy="3978107"/>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1161526" y="1631607"/>
            <a:ext cx="8010478" cy="1140984"/>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lang="zh-CN" altLang="en-US" smtClean="0"/>
              <a:t>单击此处编辑母版标题样式</a:t>
            </a:r>
            <a:endParaRPr lang="en-US" dirty="0"/>
          </a:p>
        </p:txBody>
      </p:sp>
      <p:sp>
        <p:nvSpPr>
          <p:cNvPr id="3" name="Text Placeholder 2"/>
          <p:cNvSpPr>
            <a:spLocks noGrp="1"/>
          </p:cNvSpPr>
          <p:nvPr>
            <p:ph type="body" idx="1"/>
          </p:nvPr>
        </p:nvSpPr>
        <p:spPr>
          <a:xfrm rot="19140000">
            <a:off x="1723938" y="2332319"/>
            <a:ext cx="9228900" cy="311048"/>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anose="020B0502040204020203"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anose="020B0604020202020204" pitchFamily="34" charset="0"/>
              <a:buNone/>
              <a:defRPr/>
            </a:pPr>
            <a:r>
              <a:rPr lang="zh-CN" altLang="en-US" smtClean="0"/>
              <a:t>单击此处编辑母版文本样式</a:t>
            </a:r>
            <a:endParaRPr lang="zh-CN" altLang="en-US" smtClean="0"/>
          </a:p>
        </p:txBody>
      </p:sp>
      <p:sp>
        <p:nvSpPr>
          <p:cNvPr id="4" name="Date Placeholder 3"/>
          <p:cNvSpPr>
            <a:spLocks noGrp="1"/>
          </p:cNvSpPr>
          <p:nvPr>
            <p:ph type="dt" sz="half" idx="10"/>
          </p:nvPr>
        </p:nvSpPr>
        <p:spPr/>
        <p:txBody>
          <a:bodyPr/>
          <a:lstStyle/>
          <a:p>
            <a:fld id="{AB85B2EB-1A9D-48CE-8BD1-D9D25CAB8037}"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2315E54-61FC-4CB9-AF30-98CB14EE4B9E}"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166575" y="1036828"/>
            <a:ext cx="4536678" cy="350793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Content Placeholder 3"/>
          <p:cNvSpPr>
            <a:spLocks noGrp="1"/>
          </p:cNvSpPr>
          <p:nvPr>
            <p:ph sz="half" idx="2"/>
          </p:nvPr>
        </p:nvSpPr>
        <p:spPr>
          <a:xfrm>
            <a:off x="6662436" y="1036828"/>
            <a:ext cx="4536678" cy="350793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AB85B2EB-1A9D-48CE-8BD1-D9D25CAB8037}"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2315E54-61FC-4CB9-AF30-98CB14EE4B9E}" type="slidenum">
              <a:rPr lang="zh-CN" altLang="en-US" smtClean="0"/>
            </a:fld>
            <a:endParaRPr lang="zh-CN" altLang="en-US"/>
          </a:p>
        </p:txBody>
      </p:sp>
      <p:sp>
        <p:nvSpPr>
          <p:cNvPr id="8" name="Title 7"/>
          <p:cNvSpPr>
            <a:spLocks noGrp="1"/>
          </p:cNvSpPr>
          <p:nvPr>
            <p:ph type="title"/>
          </p:nvPr>
        </p:nvSpPr>
        <p:spPr/>
        <p:txBody>
          <a:bodyPr/>
          <a:lstStyle/>
          <a:p>
            <a:r>
              <a:rPr lang="zh-CN" altLang="en-US" smtClean="0"/>
              <a:t>单击此处编辑母版标题样式</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smtClean="0"/>
              <a:t>单击此处编辑母版标题样式</a:t>
            </a:r>
            <a:endParaRPr lang="en-US"/>
          </a:p>
        </p:txBody>
      </p:sp>
      <p:sp>
        <p:nvSpPr>
          <p:cNvPr id="3" name="Text Placeholder 2"/>
          <p:cNvSpPr>
            <a:spLocks noGrp="1"/>
          </p:cNvSpPr>
          <p:nvPr>
            <p:ph type="body" idx="1"/>
          </p:nvPr>
        </p:nvSpPr>
        <p:spPr>
          <a:xfrm>
            <a:off x="1166575" y="1036828"/>
            <a:ext cx="4536678" cy="518414"/>
          </a:xfrm>
        </p:spPr>
        <p:txBody>
          <a:bodyPr anchor="b">
            <a:normAutofit/>
          </a:bodyPr>
          <a:lstStyle>
            <a:lvl1pPr marL="0" indent="0">
              <a:buNone/>
              <a:defRPr lang="en-US" sz="1400" b="0" kern="1200" cap="all" spc="400" baseline="0" dirty="0" smtClean="0">
                <a:solidFill>
                  <a:schemeClr val="tx1"/>
                </a:solidFill>
                <a:latin typeface="+mn-lt"/>
                <a:ea typeface="+mj-ea"/>
                <a:cs typeface="Tunga" panose="020B0502040204020203"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anose="020B0604020202020204" pitchFamily="34" charset="0"/>
              <a:buNone/>
            </a:pPr>
            <a:r>
              <a:rPr lang="zh-CN" altLang="en-US" smtClean="0"/>
              <a:t>单击此处编辑母版文本样式</a:t>
            </a:r>
            <a:endParaRPr lang="zh-CN" altLang="en-US" smtClean="0"/>
          </a:p>
        </p:txBody>
      </p:sp>
      <p:sp>
        <p:nvSpPr>
          <p:cNvPr id="4" name="Content Placeholder 3"/>
          <p:cNvSpPr>
            <a:spLocks noGrp="1"/>
          </p:cNvSpPr>
          <p:nvPr>
            <p:ph sz="half" idx="2"/>
          </p:nvPr>
        </p:nvSpPr>
        <p:spPr>
          <a:xfrm>
            <a:off x="1161174" y="1608089"/>
            <a:ext cx="4536678" cy="293767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Text Placeholder 4"/>
          <p:cNvSpPr>
            <a:spLocks noGrp="1"/>
          </p:cNvSpPr>
          <p:nvPr>
            <p:ph type="body" sz="quarter" idx="3"/>
          </p:nvPr>
        </p:nvSpPr>
        <p:spPr>
          <a:xfrm>
            <a:off x="6662436" y="1036828"/>
            <a:ext cx="4536678" cy="518414"/>
          </a:xfrm>
        </p:spPr>
        <p:txBody>
          <a:bodyPr anchor="b">
            <a:normAutofit/>
          </a:bodyPr>
          <a:lstStyle>
            <a:lvl1pPr marL="0" indent="0">
              <a:buNone/>
              <a:defRPr lang="en-US" sz="1400" b="0" kern="1200" cap="all" spc="400" baseline="0" dirty="0" smtClean="0">
                <a:solidFill>
                  <a:schemeClr val="tx1"/>
                </a:solidFill>
                <a:latin typeface="+mn-lt"/>
                <a:ea typeface="+mj-ea"/>
                <a:cs typeface="Tunga" panose="020B0502040204020203"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anose="020B0604020202020204" pitchFamily="34" charset="0"/>
              <a:buNone/>
            </a:pPr>
            <a:r>
              <a:rPr lang="zh-CN" altLang="en-US" smtClean="0"/>
              <a:t>单击此处编辑母版文本样式</a:t>
            </a:r>
            <a:endParaRPr lang="zh-CN" altLang="en-US" smtClean="0"/>
          </a:p>
        </p:txBody>
      </p:sp>
      <p:sp>
        <p:nvSpPr>
          <p:cNvPr id="6" name="Content Placeholder 5"/>
          <p:cNvSpPr>
            <a:spLocks noGrp="1"/>
          </p:cNvSpPr>
          <p:nvPr>
            <p:ph sz="quarter" idx="4"/>
          </p:nvPr>
        </p:nvSpPr>
        <p:spPr>
          <a:xfrm>
            <a:off x="6662436" y="1608089"/>
            <a:ext cx="4536678" cy="293767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AB85B2EB-1A9D-48CE-8BD1-D9D25CAB8037}"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72315E54-61FC-4CB9-AF30-98CB14EE4B9E}"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AB85B2EB-1A9D-48CE-8BD1-D9D25CAB8037}"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72315E54-61FC-4CB9-AF30-98CB14EE4B9E}"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85B2EB-1A9D-48CE-8BD1-D9D25CAB8037}"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72315E54-61FC-4CB9-AF30-98CB14EE4B9E}"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内容与标题">
    <p:spTree>
      <p:nvGrpSpPr>
        <p:cNvPr id="1" name=""/>
        <p:cNvGrpSpPr/>
        <p:nvPr/>
      </p:nvGrpSpPr>
      <p:grpSpPr>
        <a:xfrm>
          <a:off x="0" y="0"/>
          <a:ext cx="0" cy="0"/>
          <a:chOff x="0" y="0"/>
          <a:chExt cx="0" cy="0"/>
        </a:xfrm>
      </p:grpSpPr>
      <p:sp>
        <p:nvSpPr>
          <p:cNvPr id="17" name="Right Triangle 16"/>
          <p:cNvSpPr/>
          <p:nvPr/>
        </p:nvSpPr>
        <p:spPr>
          <a:xfrm>
            <a:off x="1" y="2502068"/>
            <a:ext cx="5063257" cy="3978107"/>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2234983" y="-2234981"/>
            <a:ext cx="6480175" cy="10950141"/>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1112665" y="1489272"/>
            <a:ext cx="7388305" cy="1029408"/>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lang="zh-CN" altLang="en-US" smtClean="0"/>
              <a:t>单击此处编辑母版标题样式</a:t>
            </a:r>
            <a:endParaRPr lang="en-US" dirty="0"/>
          </a:p>
        </p:txBody>
      </p:sp>
      <p:sp>
        <p:nvSpPr>
          <p:cNvPr id="3" name="Content Placeholder 2"/>
          <p:cNvSpPr>
            <a:spLocks noGrp="1"/>
          </p:cNvSpPr>
          <p:nvPr>
            <p:ph idx="1"/>
          </p:nvPr>
        </p:nvSpPr>
        <p:spPr>
          <a:xfrm>
            <a:off x="6732656" y="2474630"/>
            <a:ext cx="5397659" cy="314152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Text Placeholder 3"/>
          <p:cNvSpPr>
            <a:spLocks noGrp="1"/>
          </p:cNvSpPr>
          <p:nvPr>
            <p:ph type="body" sz="half" idx="2"/>
          </p:nvPr>
        </p:nvSpPr>
        <p:spPr>
          <a:xfrm rot="19140000">
            <a:off x="1839895" y="2129240"/>
            <a:ext cx="8214274" cy="58897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anose="020B0604020202020204" pitchFamily="34" charset="0"/>
              <a:buNone/>
              <a:defRPr/>
            </a:pPr>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AB85B2EB-1A9D-48CE-8BD1-D9D25CAB8037}" type="datetimeFigureOut">
              <a:rPr lang="zh-CN" altLang="en-US" smtClean="0"/>
            </a:fld>
            <a:endParaRPr lang="zh-CN" alt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zh-CN" alt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72315E54-61FC-4CB9-AF30-98CB14EE4B9E}"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875931" y="0"/>
            <a:ext cx="10086008" cy="6480175"/>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1" fmla="*/ 0 w 7104888"/>
              <a:gd name="connsiteY0-2" fmla="*/ 0 h 6858000"/>
              <a:gd name="connsiteX1-3" fmla="*/ 5695188 w 7104888"/>
              <a:gd name="connsiteY1-4" fmla="*/ 0 h 6858000"/>
              <a:gd name="connsiteX2-5" fmla="*/ 7104888 w 7104888"/>
              <a:gd name="connsiteY2-6" fmla="*/ 0 h 6858000"/>
              <a:gd name="connsiteX3-7" fmla="*/ 7104888 w 7104888"/>
              <a:gd name="connsiteY3-8" fmla="*/ 6858000 h 6858000"/>
              <a:gd name="connsiteX4-9" fmla="*/ 0 w 7104888"/>
              <a:gd name="connsiteY4-10" fmla="*/ 6858000 h 6858000"/>
              <a:gd name="connsiteX5" fmla="*/ 0 w 7104888"/>
              <a:gd name="connsiteY5" fmla="*/ 0 h 6858000"/>
              <a:gd name="connsiteX0-11" fmla="*/ 10287 w 7115175"/>
              <a:gd name="connsiteY0-12" fmla="*/ 0 h 6858000"/>
              <a:gd name="connsiteX1-13" fmla="*/ 5705475 w 7115175"/>
              <a:gd name="connsiteY1-14" fmla="*/ 0 h 6858000"/>
              <a:gd name="connsiteX2-15" fmla="*/ 7115175 w 7115175"/>
              <a:gd name="connsiteY2-16" fmla="*/ 0 h 6858000"/>
              <a:gd name="connsiteX3-17" fmla="*/ 7115175 w 7115175"/>
              <a:gd name="connsiteY3-18" fmla="*/ 6858000 h 6858000"/>
              <a:gd name="connsiteX4-19" fmla="*/ 10287 w 7115175"/>
              <a:gd name="connsiteY4-20" fmla="*/ 6858000 h 6858000"/>
              <a:gd name="connsiteX5-21" fmla="*/ 0 w 7115175"/>
              <a:gd name="connsiteY5-22" fmla="*/ 5048250 h 6858000"/>
              <a:gd name="connsiteX6" fmla="*/ 10287 w 7115175"/>
              <a:gd name="connsiteY6" fmla="*/ 0 h 6858000"/>
              <a:gd name="connsiteX0-23" fmla="*/ 10287 w 7115175"/>
              <a:gd name="connsiteY0-24" fmla="*/ 0 h 6858000"/>
              <a:gd name="connsiteX1-25" fmla="*/ 5705475 w 7115175"/>
              <a:gd name="connsiteY1-26" fmla="*/ 0 h 6858000"/>
              <a:gd name="connsiteX2-27" fmla="*/ 7115175 w 7115175"/>
              <a:gd name="connsiteY2-28" fmla="*/ 0 h 6858000"/>
              <a:gd name="connsiteX3-29" fmla="*/ 7115175 w 7115175"/>
              <a:gd name="connsiteY3-30" fmla="*/ 6858000 h 6858000"/>
              <a:gd name="connsiteX4-31" fmla="*/ 1533526 w 7115175"/>
              <a:gd name="connsiteY4-32" fmla="*/ 6848475 h 6858000"/>
              <a:gd name="connsiteX5-33" fmla="*/ 10287 w 7115175"/>
              <a:gd name="connsiteY5-34" fmla="*/ 6858000 h 6858000"/>
              <a:gd name="connsiteX6-35" fmla="*/ 0 w 7115175"/>
              <a:gd name="connsiteY6-36" fmla="*/ 5048250 h 6858000"/>
              <a:gd name="connsiteX7" fmla="*/ 10287 w 7115175"/>
              <a:gd name="connsiteY7" fmla="*/ 0 h 6858000"/>
              <a:gd name="connsiteX0-37" fmla="*/ 10287 w 7115175"/>
              <a:gd name="connsiteY0-38" fmla="*/ 0 h 6858000"/>
              <a:gd name="connsiteX1-39" fmla="*/ 5705475 w 7115175"/>
              <a:gd name="connsiteY1-40" fmla="*/ 0 h 6858000"/>
              <a:gd name="connsiteX2-41" fmla="*/ 7115175 w 7115175"/>
              <a:gd name="connsiteY2-42" fmla="*/ 0 h 6858000"/>
              <a:gd name="connsiteX3-43" fmla="*/ 7115175 w 7115175"/>
              <a:gd name="connsiteY3-44" fmla="*/ 6858000 h 6858000"/>
              <a:gd name="connsiteX4-45" fmla="*/ 1533526 w 7115175"/>
              <a:gd name="connsiteY4-46" fmla="*/ 6848475 h 6858000"/>
              <a:gd name="connsiteX5-47" fmla="*/ 0 w 7115175"/>
              <a:gd name="connsiteY5-48" fmla="*/ 5048250 h 6858000"/>
              <a:gd name="connsiteX6-49" fmla="*/ 10287 w 7115175"/>
              <a:gd name="connsiteY6-50" fmla="*/ 0 h 6858000"/>
              <a:gd name="connsiteX0-51" fmla="*/ 0 w 7115175"/>
              <a:gd name="connsiteY0-52" fmla="*/ 5048250 h 6858000"/>
              <a:gd name="connsiteX1-53" fmla="*/ 5705475 w 7115175"/>
              <a:gd name="connsiteY1-54" fmla="*/ 0 h 6858000"/>
              <a:gd name="connsiteX2-55" fmla="*/ 7115175 w 7115175"/>
              <a:gd name="connsiteY2-56" fmla="*/ 0 h 6858000"/>
              <a:gd name="connsiteX3-57" fmla="*/ 7115175 w 7115175"/>
              <a:gd name="connsiteY3-58" fmla="*/ 6858000 h 6858000"/>
              <a:gd name="connsiteX4-59" fmla="*/ 1533526 w 7115175"/>
              <a:gd name="connsiteY4-60" fmla="*/ 6848475 h 6858000"/>
              <a:gd name="connsiteX5-61" fmla="*/ 0 w 7115175"/>
              <a:gd name="connsiteY5-62" fmla="*/ 5048250 h 6858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zh-CN" altLang="en-US" smtClean="0"/>
              <a:t>单击图标添加图片</a:t>
            </a:r>
            <a:endParaRPr lang="en-US" dirty="0"/>
          </a:p>
        </p:txBody>
      </p:sp>
      <p:sp>
        <p:nvSpPr>
          <p:cNvPr id="9" name="Right Triangle 8"/>
          <p:cNvSpPr/>
          <p:nvPr/>
        </p:nvSpPr>
        <p:spPr>
          <a:xfrm>
            <a:off x="1" y="2502068"/>
            <a:ext cx="5063257" cy="3978107"/>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 y="4770129"/>
            <a:ext cx="5063257" cy="1710046"/>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1" fmla="*/ 0 w 3571875"/>
              <a:gd name="connsiteY0-2" fmla="*/ 1809750 h 1809750"/>
              <a:gd name="connsiteX1-3" fmla="*/ 1895475 w 3571875"/>
              <a:gd name="connsiteY1-4" fmla="*/ 0 h 1809750"/>
              <a:gd name="connsiteX2-5" fmla="*/ 3571875 w 3571875"/>
              <a:gd name="connsiteY2-6" fmla="*/ 1809750 h 1809750"/>
              <a:gd name="connsiteX3-7" fmla="*/ 0 w 3571875"/>
              <a:gd name="connsiteY3-8" fmla="*/ 1809750 h 1809750"/>
              <a:gd name="connsiteX0-9" fmla="*/ 0 w 3571875"/>
              <a:gd name="connsiteY0-10" fmla="*/ 1809750 h 1809750"/>
              <a:gd name="connsiteX1-11" fmla="*/ 2038350 w 3571875"/>
              <a:gd name="connsiteY1-12" fmla="*/ 0 h 1809750"/>
              <a:gd name="connsiteX2-13" fmla="*/ 3571875 w 3571875"/>
              <a:gd name="connsiteY2-14" fmla="*/ 1809750 h 1809750"/>
              <a:gd name="connsiteX3-15" fmla="*/ 0 w 3571875"/>
              <a:gd name="connsiteY3-16" fmla="*/ 1809750 h 1809750"/>
            </a:gdLst>
            <a:ahLst/>
            <a:cxnLst>
              <a:cxn ang="0">
                <a:pos x="connsiteX0-1" y="connsiteY0-2"/>
              </a:cxn>
              <a:cxn ang="0">
                <a:pos x="connsiteX1-3" y="connsiteY1-4"/>
              </a:cxn>
              <a:cxn ang="0">
                <a:pos x="connsiteX2-5" y="connsiteY2-6"/>
              </a:cxn>
              <a:cxn ang="0">
                <a:pos x="connsiteX3-7" y="connsiteY3-8"/>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951445" y="1622880"/>
            <a:ext cx="7777163" cy="819654"/>
          </a:xfrm>
        </p:spPr>
        <p:txBody>
          <a:bodyPr anchor="b"/>
          <a:lstStyle>
            <a:lvl1pPr algn="l">
              <a:defRPr sz="2800" b="0">
                <a:latin typeface="+mj-lt"/>
              </a:defRPr>
            </a:lvl1pPr>
          </a:lstStyle>
          <a:p>
            <a:r>
              <a:rPr lang="zh-CN" altLang="en-US" smtClean="0"/>
              <a:t>单击此处编辑母版标题样式</a:t>
            </a:r>
            <a:endParaRPr lang="en-US" dirty="0"/>
          </a:p>
        </p:txBody>
      </p:sp>
      <p:sp>
        <p:nvSpPr>
          <p:cNvPr id="4" name="Text Placeholder 3"/>
          <p:cNvSpPr>
            <a:spLocks noGrp="1"/>
          </p:cNvSpPr>
          <p:nvPr>
            <p:ph type="body" sz="half" idx="2"/>
          </p:nvPr>
        </p:nvSpPr>
        <p:spPr>
          <a:xfrm rot="19140000">
            <a:off x="1620922" y="2060398"/>
            <a:ext cx="8642065" cy="699859"/>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AB85B2EB-1A9D-48CE-8BD1-D9D25CAB8037}"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2315E54-61FC-4CB9-AF30-98CB14EE4B9E}"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3376" y="4772381"/>
            <a:ext cx="5066634" cy="1707795"/>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1" fmla="*/ 0 w 3571875"/>
              <a:gd name="connsiteY0-2" fmla="*/ 4210050 h 4210050"/>
              <a:gd name="connsiteX1-3" fmla="*/ 0 w 3571875"/>
              <a:gd name="connsiteY1-4" fmla="*/ 0 h 4210050"/>
              <a:gd name="connsiteX2-5" fmla="*/ 2028825 w 3571875"/>
              <a:gd name="connsiteY2-6" fmla="*/ 2388394 h 4210050"/>
              <a:gd name="connsiteX3-7" fmla="*/ 3571875 w 3571875"/>
              <a:gd name="connsiteY3-8" fmla="*/ 4210050 h 4210050"/>
              <a:gd name="connsiteX4" fmla="*/ 0 w 3571875"/>
              <a:gd name="connsiteY4" fmla="*/ 4210050 h 4210050"/>
              <a:gd name="connsiteX0-9" fmla="*/ 0 w 3571875"/>
              <a:gd name="connsiteY0-10" fmla="*/ 4210050 h 4210050"/>
              <a:gd name="connsiteX1-11" fmla="*/ 0 w 3571875"/>
              <a:gd name="connsiteY1-12" fmla="*/ 0 h 4210050"/>
              <a:gd name="connsiteX2-13" fmla="*/ 2028825 w 3571875"/>
              <a:gd name="connsiteY2-14" fmla="*/ 2205038 h 4210050"/>
              <a:gd name="connsiteX3-15" fmla="*/ 3571875 w 3571875"/>
              <a:gd name="connsiteY3-16" fmla="*/ 4210050 h 4210050"/>
              <a:gd name="connsiteX4-17" fmla="*/ 0 w 3571875"/>
              <a:gd name="connsiteY4-18" fmla="*/ 4210050 h 4210050"/>
              <a:gd name="connsiteX0-19" fmla="*/ 0 w 3571875"/>
              <a:gd name="connsiteY0-20" fmla="*/ 4210050 h 4210050"/>
              <a:gd name="connsiteX1-21" fmla="*/ 0 w 3571875"/>
              <a:gd name="connsiteY1-22" fmla="*/ 0 h 4210050"/>
              <a:gd name="connsiteX2-23" fmla="*/ 2028825 w 3571875"/>
              <a:gd name="connsiteY2-24" fmla="*/ 2393157 h 4210050"/>
              <a:gd name="connsiteX3-25" fmla="*/ 3571875 w 3571875"/>
              <a:gd name="connsiteY3-26" fmla="*/ 4210050 h 4210050"/>
              <a:gd name="connsiteX4-27" fmla="*/ 0 w 3571875"/>
              <a:gd name="connsiteY4-28" fmla="*/ 4210050 h 4210050"/>
              <a:gd name="connsiteX0-29" fmla="*/ 0 w 3571875"/>
              <a:gd name="connsiteY0-30" fmla="*/ 4210050 h 4210050"/>
              <a:gd name="connsiteX1-31" fmla="*/ 0 w 3571875"/>
              <a:gd name="connsiteY1-32" fmla="*/ 0 h 4210050"/>
              <a:gd name="connsiteX2-33" fmla="*/ 2028825 w 3571875"/>
              <a:gd name="connsiteY2-34" fmla="*/ 2393157 h 4210050"/>
              <a:gd name="connsiteX3-35" fmla="*/ 3571875 w 3571875"/>
              <a:gd name="connsiteY3-36" fmla="*/ 4210050 h 4210050"/>
              <a:gd name="connsiteX4-37" fmla="*/ 0 w 3571875"/>
              <a:gd name="connsiteY4-38" fmla="*/ 4210050 h 4210050"/>
              <a:gd name="connsiteX0-39" fmla="*/ 0 w 3571875"/>
              <a:gd name="connsiteY0-40" fmla="*/ 4210050 h 4210050"/>
              <a:gd name="connsiteX1-41" fmla="*/ 0 w 3571875"/>
              <a:gd name="connsiteY1-42" fmla="*/ 0 h 4210050"/>
              <a:gd name="connsiteX2-43" fmla="*/ 2028825 w 3571875"/>
              <a:gd name="connsiteY2-44" fmla="*/ 2281238 h 4210050"/>
              <a:gd name="connsiteX3-45" fmla="*/ 3571875 w 3571875"/>
              <a:gd name="connsiteY3-46" fmla="*/ 4210050 h 4210050"/>
              <a:gd name="connsiteX4-47" fmla="*/ 0 w 3571875"/>
              <a:gd name="connsiteY4-48" fmla="*/ 4210050 h 4210050"/>
              <a:gd name="connsiteX0-49" fmla="*/ 0 w 3571875"/>
              <a:gd name="connsiteY0-50" fmla="*/ 4210050 h 4210050"/>
              <a:gd name="connsiteX1-51" fmla="*/ 0 w 3571875"/>
              <a:gd name="connsiteY1-52" fmla="*/ 0 h 4210050"/>
              <a:gd name="connsiteX2-53" fmla="*/ 2028825 w 3571875"/>
              <a:gd name="connsiteY2-54" fmla="*/ 2393157 h 4210050"/>
              <a:gd name="connsiteX3-55" fmla="*/ 3571875 w 3571875"/>
              <a:gd name="connsiteY3-56" fmla="*/ 4210050 h 4210050"/>
              <a:gd name="connsiteX4-57" fmla="*/ 0 w 3571875"/>
              <a:gd name="connsiteY4-58" fmla="*/ 4210050 h 4210050"/>
              <a:gd name="connsiteX0-59" fmla="*/ 0 w 3571875"/>
              <a:gd name="connsiteY0-60" fmla="*/ 4210050 h 4210050"/>
              <a:gd name="connsiteX1-61" fmla="*/ 0 w 3571875"/>
              <a:gd name="connsiteY1-62" fmla="*/ 0 h 4210050"/>
              <a:gd name="connsiteX2-63" fmla="*/ 2028825 w 3571875"/>
              <a:gd name="connsiteY2-64" fmla="*/ 2393157 h 4210050"/>
              <a:gd name="connsiteX3-65" fmla="*/ 3571875 w 3571875"/>
              <a:gd name="connsiteY3-66" fmla="*/ 4210050 h 4210050"/>
              <a:gd name="connsiteX4-67" fmla="*/ 0 w 3571875"/>
              <a:gd name="connsiteY4-68" fmla="*/ 4210050 h 4210050"/>
              <a:gd name="connsiteX0-69" fmla="*/ 0 w 3571875"/>
              <a:gd name="connsiteY0-70" fmla="*/ 4210050 h 4210050"/>
              <a:gd name="connsiteX1-71" fmla="*/ 0 w 3571875"/>
              <a:gd name="connsiteY1-72" fmla="*/ 0 h 4210050"/>
              <a:gd name="connsiteX2-73" fmla="*/ 2076450 w 3571875"/>
              <a:gd name="connsiteY2-74" fmla="*/ 2274094 h 4210050"/>
              <a:gd name="connsiteX3-75" fmla="*/ 3571875 w 3571875"/>
              <a:gd name="connsiteY3-76" fmla="*/ 4210050 h 4210050"/>
              <a:gd name="connsiteX4-77" fmla="*/ 0 w 3571875"/>
              <a:gd name="connsiteY4-78" fmla="*/ 4210050 h 4210050"/>
              <a:gd name="connsiteX0-79" fmla="*/ 0 w 3571875"/>
              <a:gd name="connsiteY0-80" fmla="*/ 4210050 h 4210050"/>
              <a:gd name="connsiteX1-81" fmla="*/ 0 w 3571875"/>
              <a:gd name="connsiteY1-82" fmla="*/ 0 h 4210050"/>
              <a:gd name="connsiteX2-83" fmla="*/ 2245519 w 3571875"/>
              <a:gd name="connsiteY2-84" fmla="*/ 2405063 h 4210050"/>
              <a:gd name="connsiteX3-85" fmla="*/ 3571875 w 3571875"/>
              <a:gd name="connsiteY3-86" fmla="*/ 4210050 h 4210050"/>
              <a:gd name="connsiteX4-87" fmla="*/ 0 w 3571875"/>
              <a:gd name="connsiteY4-88" fmla="*/ 4210050 h 4210050"/>
              <a:gd name="connsiteX0-89" fmla="*/ 0 w 3571875"/>
              <a:gd name="connsiteY0-90" fmla="*/ 4210050 h 4210050"/>
              <a:gd name="connsiteX1-91" fmla="*/ 0 w 3571875"/>
              <a:gd name="connsiteY1-92" fmla="*/ 0 h 4210050"/>
              <a:gd name="connsiteX2-93" fmla="*/ 2038350 w 3571875"/>
              <a:gd name="connsiteY2-94" fmla="*/ 2405063 h 4210050"/>
              <a:gd name="connsiteX3-95" fmla="*/ 3571875 w 3571875"/>
              <a:gd name="connsiteY3-96" fmla="*/ 4210050 h 4210050"/>
              <a:gd name="connsiteX4-97" fmla="*/ 0 w 3571875"/>
              <a:gd name="connsiteY4-98" fmla="*/ 4210050 h 4210050"/>
              <a:gd name="connsiteX0-99" fmla="*/ 0 w 3571875"/>
              <a:gd name="connsiteY0-100" fmla="*/ 2433637 h 2433637"/>
              <a:gd name="connsiteX1-101" fmla="*/ 257175 w 3571875"/>
              <a:gd name="connsiteY1-102" fmla="*/ 0 h 2433637"/>
              <a:gd name="connsiteX2-103" fmla="*/ 2038350 w 3571875"/>
              <a:gd name="connsiteY2-104" fmla="*/ 628650 h 2433637"/>
              <a:gd name="connsiteX3-105" fmla="*/ 3571875 w 3571875"/>
              <a:gd name="connsiteY3-106" fmla="*/ 2433637 h 2433637"/>
              <a:gd name="connsiteX4-107" fmla="*/ 0 w 3571875"/>
              <a:gd name="connsiteY4-108" fmla="*/ 2433637 h 2433637"/>
              <a:gd name="connsiteX0-109" fmla="*/ 2382 w 3574257"/>
              <a:gd name="connsiteY0-110" fmla="*/ 1807368 h 1807368"/>
              <a:gd name="connsiteX1-111" fmla="*/ 0 w 3574257"/>
              <a:gd name="connsiteY1-112" fmla="*/ 0 h 1807368"/>
              <a:gd name="connsiteX2-113" fmla="*/ 2040732 w 3574257"/>
              <a:gd name="connsiteY2-114" fmla="*/ 2381 h 1807368"/>
              <a:gd name="connsiteX3-115" fmla="*/ 3574257 w 3574257"/>
              <a:gd name="connsiteY3-116" fmla="*/ 1807368 h 1807368"/>
              <a:gd name="connsiteX4-117" fmla="*/ 2382 w 3574257"/>
              <a:gd name="connsiteY4-118" fmla="*/ 1807368 h 1807368"/>
              <a:gd name="connsiteX0-119" fmla="*/ 2382 w 3574257"/>
              <a:gd name="connsiteY0-120" fmla="*/ 1807368 h 1807368"/>
              <a:gd name="connsiteX1-121" fmla="*/ 0 w 3574257"/>
              <a:gd name="connsiteY1-122" fmla="*/ 0 h 1807368"/>
              <a:gd name="connsiteX2-123" fmla="*/ 1924051 w 3574257"/>
              <a:gd name="connsiteY2-124" fmla="*/ 307181 h 1807368"/>
              <a:gd name="connsiteX3-125" fmla="*/ 3574257 w 3574257"/>
              <a:gd name="connsiteY3-126" fmla="*/ 1807368 h 1807368"/>
              <a:gd name="connsiteX4-127" fmla="*/ 2382 w 3574257"/>
              <a:gd name="connsiteY4-128" fmla="*/ 1807368 h 1807368"/>
              <a:gd name="connsiteX0-129" fmla="*/ 2382 w 3574257"/>
              <a:gd name="connsiteY0-130" fmla="*/ 1809749 h 1809749"/>
              <a:gd name="connsiteX1-131" fmla="*/ 0 w 3574257"/>
              <a:gd name="connsiteY1-132" fmla="*/ 2381 h 1809749"/>
              <a:gd name="connsiteX2-133" fmla="*/ 2038351 w 3574257"/>
              <a:gd name="connsiteY2-134" fmla="*/ 0 h 1809749"/>
              <a:gd name="connsiteX3-135" fmla="*/ 3574257 w 3574257"/>
              <a:gd name="connsiteY3-136" fmla="*/ 1809749 h 1809749"/>
              <a:gd name="connsiteX4-137" fmla="*/ 2382 w 3574257"/>
              <a:gd name="connsiteY4-138" fmla="*/ 1809749 h 1809749"/>
              <a:gd name="connsiteX0-139" fmla="*/ 2382 w 3574257"/>
              <a:gd name="connsiteY0-140" fmla="*/ 1807368 h 1807368"/>
              <a:gd name="connsiteX1-141" fmla="*/ 0 w 3574257"/>
              <a:gd name="connsiteY1-142" fmla="*/ 0 h 1807368"/>
              <a:gd name="connsiteX2-143" fmla="*/ 1640682 w 3574257"/>
              <a:gd name="connsiteY2-144" fmla="*/ 450057 h 1807368"/>
              <a:gd name="connsiteX3-145" fmla="*/ 3574257 w 3574257"/>
              <a:gd name="connsiteY3-146" fmla="*/ 1807368 h 1807368"/>
              <a:gd name="connsiteX4-147" fmla="*/ 2382 w 3574257"/>
              <a:gd name="connsiteY4-148" fmla="*/ 1807368 h 1807368"/>
              <a:gd name="connsiteX0-149" fmla="*/ 2382 w 3574257"/>
              <a:gd name="connsiteY0-150" fmla="*/ 1809749 h 1809749"/>
              <a:gd name="connsiteX1-151" fmla="*/ 0 w 3574257"/>
              <a:gd name="connsiteY1-152" fmla="*/ 2381 h 1809749"/>
              <a:gd name="connsiteX2-153" fmla="*/ 2038351 w 3574257"/>
              <a:gd name="connsiteY2-154" fmla="*/ 0 h 1809749"/>
              <a:gd name="connsiteX3-155" fmla="*/ 3574257 w 3574257"/>
              <a:gd name="connsiteY3-156" fmla="*/ 1809749 h 1809749"/>
              <a:gd name="connsiteX4-157" fmla="*/ 2382 w 3574257"/>
              <a:gd name="connsiteY4-158" fmla="*/ 1809749 h 1809749"/>
              <a:gd name="connsiteX0-159" fmla="*/ 2382 w 3574257"/>
              <a:gd name="connsiteY0-160" fmla="*/ 1807368 h 1807368"/>
              <a:gd name="connsiteX1-161" fmla="*/ 0 w 3574257"/>
              <a:gd name="connsiteY1-162" fmla="*/ 0 h 1807368"/>
              <a:gd name="connsiteX2-163" fmla="*/ 1657351 w 3574257"/>
              <a:gd name="connsiteY2-164" fmla="*/ 230982 h 1807368"/>
              <a:gd name="connsiteX3-165" fmla="*/ 3574257 w 3574257"/>
              <a:gd name="connsiteY3-166" fmla="*/ 1807368 h 1807368"/>
              <a:gd name="connsiteX4-167" fmla="*/ 2382 w 3574257"/>
              <a:gd name="connsiteY4-168" fmla="*/ 1807368 h 1807368"/>
              <a:gd name="connsiteX0-169" fmla="*/ 2382 w 3574257"/>
              <a:gd name="connsiteY0-170" fmla="*/ 1807368 h 1807368"/>
              <a:gd name="connsiteX1-171" fmla="*/ 0 w 3574257"/>
              <a:gd name="connsiteY1-172" fmla="*/ 0 h 1807368"/>
              <a:gd name="connsiteX2-173" fmla="*/ 2040732 w 3574257"/>
              <a:gd name="connsiteY2-174" fmla="*/ 2382 h 1807368"/>
              <a:gd name="connsiteX3-175" fmla="*/ 3574257 w 3574257"/>
              <a:gd name="connsiteY3-176" fmla="*/ 1807368 h 1807368"/>
              <a:gd name="connsiteX4-177" fmla="*/ 2382 w 3574257"/>
              <a:gd name="connsiteY4-178" fmla="*/ 1807368 h 1807368"/>
              <a:gd name="connsiteX0-179" fmla="*/ 2382 w 3574257"/>
              <a:gd name="connsiteY0-180" fmla="*/ 1807368 h 1807368"/>
              <a:gd name="connsiteX1-181" fmla="*/ 0 w 3574257"/>
              <a:gd name="connsiteY1-182" fmla="*/ 0 h 1807368"/>
              <a:gd name="connsiteX2-183" fmla="*/ 1774032 w 3574257"/>
              <a:gd name="connsiteY2-184" fmla="*/ 161925 h 1807368"/>
              <a:gd name="connsiteX3-185" fmla="*/ 3574257 w 3574257"/>
              <a:gd name="connsiteY3-186" fmla="*/ 1807368 h 1807368"/>
              <a:gd name="connsiteX4-187" fmla="*/ 2382 w 3574257"/>
              <a:gd name="connsiteY4-188" fmla="*/ 1807368 h 1807368"/>
              <a:gd name="connsiteX0-189" fmla="*/ 2382 w 3574257"/>
              <a:gd name="connsiteY0-190" fmla="*/ 1807368 h 1807368"/>
              <a:gd name="connsiteX1-191" fmla="*/ 0 w 3574257"/>
              <a:gd name="connsiteY1-192" fmla="*/ 0 h 1807368"/>
              <a:gd name="connsiteX2-193" fmla="*/ 1969294 w 3574257"/>
              <a:gd name="connsiteY2-194" fmla="*/ 21432 h 1807368"/>
              <a:gd name="connsiteX3-195" fmla="*/ 3574257 w 3574257"/>
              <a:gd name="connsiteY3-196" fmla="*/ 1807368 h 1807368"/>
              <a:gd name="connsiteX4-197" fmla="*/ 2382 w 3574257"/>
              <a:gd name="connsiteY4-198" fmla="*/ 1807368 h 1807368"/>
              <a:gd name="connsiteX0-199" fmla="*/ 2382 w 3574257"/>
              <a:gd name="connsiteY0-200" fmla="*/ 1807368 h 1807368"/>
              <a:gd name="connsiteX1-201" fmla="*/ 0 w 3574257"/>
              <a:gd name="connsiteY1-202" fmla="*/ 0 h 1807368"/>
              <a:gd name="connsiteX2-203" fmla="*/ 1819275 w 3574257"/>
              <a:gd name="connsiteY2-204" fmla="*/ 200026 h 1807368"/>
              <a:gd name="connsiteX3-205" fmla="*/ 3574257 w 3574257"/>
              <a:gd name="connsiteY3-206" fmla="*/ 1807368 h 1807368"/>
              <a:gd name="connsiteX4-207" fmla="*/ 2382 w 3574257"/>
              <a:gd name="connsiteY4-208" fmla="*/ 1807368 h 1807368"/>
              <a:gd name="connsiteX0-209" fmla="*/ 2382 w 3574257"/>
              <a:gd name="connsiteY0-210" fmla="*/ 1807368 h 1807368"/>
              <a:gd name="connsiteX1-211" fmla="*/ 0 w 3574257"/>
              <a:gd name="connsiteY1-212" fmla="*/ 0 h 1807368"/>
              <a:gd name="connsiteX2-213" fmla="*/ 2045494 w 3574257"/>
              <a:gd name="connsiteY2-214" fmla="*/ 1 h 1807368"/>
              <a:gd name="connsiteX3-215" fmla="*/ 3574257 w 3574257"/>
              <a:gd name="connsiteY3-216" fmla="*/ 1807368 h 1807368"/>
              <a:gd name="connsiteX4-217" fmla="*/ 2382 w 3574257"/>
              <a:gd name="connsiteY4-218" fmla="*/ 1807368 h 1807368"/>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3374" y="4773004"/>
            <a:ext cx="12965312" cy="1707173"/>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1" fmla="*/ 0 w 3112294"/>
              <a:gd name="connsiteY0-2" fmla="*/ 2019301 h 2083594"/>
              <a:gd name="connsiteX1-3" fmla="*/ 2793206 w 3112294"/>
              <a:gd name="connsiteY1-4" fmla="*/ 0 h 2083594"/>
              <a:gd name="connsiteX2-5" fmla="*/ 3112294 w 3112294"/>
              <a:gd name="connsiteY2-6" fmla="*/ 80963 h 2083594"/>
              <a:gd name="connsiteX3-7" fmla="*/ 3112294 w 3112294"/>
              <a:gd name="connsiteY3-8" fmla="*/ 2083594 h 2083594"/>
              <a:gd name="connsiteX4-9" fmla="*/ 0 w 3112294"/>
              <a:gd name="connsiteY4-10" fmla="*/ 2019301 h 2083594"/>
              <a:gd name="connsiteX0-11" fmla="*/ 0 w 3345656"/>
              <a:gd name="connsiteY0-12" fmla="*/ 2097882 h 2097882"/>
              <a:gd name="connsiteX1-13" fmla="*/ 3026568 w 3345656"/>
              <a:gd name="connsiteY1-14" fmla="*/ 0 h 2097882"/>
              <a:gd name="connsiteX2-15" fmla="*/ 3345656 w 3345656"/>
              <a:gd name="connsiteY2-16" fmla="*/ 80963 h 2097882"/>
              <a:gd name="connsiteX3-17" fmla="*/ 3345656 w 3345656"/>
              <a:gd name="connsiteY3-18" fmla="*/ 2083594 h 2097882"/>
              <a:gd name="connsiteX4-19" fmla="*/ 0 w 3345656"/>
              <a:gd name="connsiteY4-20" fmla="*/ 2097882 h 2097882"/>
              <a:gd name="connsiteX0-21" fmla="*/ 0 w 2800350"/>
              <a:gd name="connsiteY0-22" fmla="*/ 1935957 h 2083594"/>
              <a:gd name="connsiteX1-23" fmla="*/ 2481262 w 2800350"/>
              <a:gd name="connsiteY1-24" fmla="*/ 0 h 2083594"/>
              <a:gd name="connsiteX2-25" fmla="*/ 2800350 w 2800350"/>
              <a:gd name="connsiteY2-26" fmla="*/ 80963 h 2083594"/>
              <a:gd name="connsiteX3-27" fmla="*/ 2800350 w 2800350"/>
              <a:gd name="connsiteY3-28" fmla="*/ 2083594 h 2083594"/>
              <a:gd name="connsiteX4-29" fmla="*/ 0 w 2800350"/>
              <a:gd name="connsiteY4-30" fmla="*/ 1935957 h 2083594"/>
              <a:gd name="connsiteX0-31" fmla="*/ 0 w 3352800"/>
              <a:gd name="connsiteY0-32" fmla="*/ 2083594 h 2083594"/>
              <a:gd name="connsiteX1-33" fmla="*/ 3033712 w 3352800"/>
              <a:gd name="connsiteY1-34" fmla="*/ 0 h 2083594"/>
              <a:gd name="connsiteX2-35" fmla="*/ 3352800 w 3352800"/>
              <a:gd name="connsiteY2-36" fmla="*/ 80963 h 2083594"/>
              <a:gd name="connsiteX3-37" fmla="*/ 3352800 w 3352800"/>
              <a:gd name="connsiteY3-38" fmla="*/ 2083594 h 2083594"/>
              <a:gd name="connsiteX4-39" fmla="*/ 0 w 3352800"/>
              <a:gd name="connsiteY4-40" fmla="*/ 2083594 h 2083594"/>
              <a:gd name="connsiteX0-41" fmla="*/ 0 w 3352800"/>
              <a:gd name="connsiteY0-42" fmla="*/ 2002631 h 2002631"/>
              <a:gd name="connsiteX1-43" fmla="*/ 3033712 w 3352800"/>
              <a:gd name="connsiteY1-44" fmla="*/ 157162 h 2002631"/>
              <a:gd name="connsiteX2-45" fmla="*/ 3352800 w 3352800"/>
              <a:gd name="connsiteY2-46" fmla="*/ 0 h 2002631"/>
              <a:gd name="connsiteX3-47" fmla="*/ 3352800 w 3352800"/>
              <a:gd name="connsiteY3-48" fmla="*/ 2002631 h 2002631"/>
              <a:gd name="connsiteX4-49" fmla="*/ 0 w 3352800"/>
              <a:gd name="connsiteY4-50" fmla="*/ 2002631 h 2002631"/>
              <a:gd name="connsiteX0-51" fmla="*/ 0 w 3352800"/>
              <a:gd name="connsiteY0-52" fmla="*/ 2002631 h 2002631"/>
              <a:gd name="connsiteX1-53" fmla="*/ 2988469 w 3352800"/>
              <a:gd name="connsiteY1-54" fmla="*/ 59530 h 2002631"/>
              <a:gd name="connsiteX2-55" fmla="*/ 3352800 w 3352800"/>
              <a:gd name="connsiteY2-56" fmla="*/ 0 h 2002631"/>
              <a:gd name="connsiteX3-57" fmla="*/ 3352800 w 3352800"/>
              <a:gd name="connsiteY3-58" fmla="*/ 2002631 h 2002631"/>
              <a:gd name="connsiteX4-59" fmla="*/ 0 w 3352800"/>
              <a:gd name="connsiteY4-60" fmla="*/ 2002631 h 2002631"/>
              <a:gd name="connsiteX0-61" fmla="*/ 0 w 3352800"/>
              <a:gd name="connsiteY0-62" fmla="*/ 2002631 h 2002631"/>
              <a:gd name="connsiteX1-63" fmla="*/ 2833966 w 3352800"/>
              <a:gd name="connsiteY1-64" fmla="*/ 425 h 2002631"/>
              <a:gd name="connsiteX2-65" fmla="*/ 3352800 w 3352800"/>
              <a:gd name="connsiteY2-66" fmla="*/ 0 h 2002631"/>
              <a:gd name="connsiteX3-67" fmla="*/ 3352800 w 3352800"/>
              <a:gd name="connsiteY3-68" fmla="*/ 2002631 h 2002631"/>
              <a:gd name="connsiteX4-69" fmla="*/ 0 w 3352800"/>
              <a:gd name="connsiteY4-70" fmla="*/ 2002631 h 2002631"/>
              <a:gd name="connsiteX0-71" fmla="*/ 0 w 3352800"/>
              <a:gd name="connsiteY0-72" fmla="*/ 2002631 h 2002631"/>
              <a:gd name="connsiteX1-73" fmla="*/ 2845314 w 3352800"/>
              <a:gd name="connsiteY1-74" fmla="*/ 12246 h 2002631"/>
              <a:gd name="connsiteX2-75" fmla="*/ 3352800 w 3352800"/>
              <a:gd name="connsiteY2-76" fmla="*/ 0 h 2002631"/>
              <a:gd name="connsiteX3-77" fmla="*/ 3352800 w 3352800"/>
              <a:gd name="connsiteY3-78" fmla="*/ 2002631 h 2002631"/>
              <a:gd name="connsiteX4-79" fmla="*/ 0 w 3352800"/>
              <a:gd name="connsiteY4-80" fmla="*/ 2002631 h 2002631"/>
              <a:gd name="connsiteX0-81" fmla="*/ 0 w 3352800"/>
              <a:gd name="connsiteY0-82" fmla="*/ 2002631 h 2002631"/>
              <a:gd name="connsiteX1-83" fmla="*/ 2834839 w 3352800"/>
              <a:gd name="connsiteY1-84" fmla="*/ 425 h 2002631"/>
              <a:gd name="connsiteX2-85" fmla="*/ 3352800 w 3352800"/>
              <a:gd name="connsiteY2-86" fmla="*/ 0 h 2002631"/>
              <a:gd name="connsiteX3-87" fmla="*/ 3352800 w 3352800"/>
              <a:gd name="connsiteY3-88" fmla="*/ 2002631 h 2002631"/>
              <a:gd name="connsiteX4-89" fmla="*/ 0 w 3352800"/>
              <a:gd name="connsiteY4-90" fmla="*/ 2002631 h 2002631"/>
              <a:gd name="connsiteX0-91" fmla="*/ 0 w 3352800"/>
              <a:gd name="connsiteY0-92" fmla="*/ 2002631 h 2002631"/>
              <a:gd name="connsiteX1-93" fmla="*/ 2875865 w 3352800"/>
              <a:gd name="connsiteY1-94" fmla="*/ 81782 h 2002631"/>
              <a:gd name="connsiteX2-95" fmla="*/ 3352800 w 3352800"/>
              <a:gd name="connsiteY2-96" fmla="*/ 0 h 2002631"/>
              <a:gd name="connsiteX3-97" fmla="*/ 3352800 w 3352800"/>
              <a:gd name="connsiteY3-98" fmla="*/ 2002631 h 2002631"/>
              <a:gd name="connsiteX4-99" fmla="*/ 0 w 3352800"/>
              <a:gd name="connsiteY4-100" fmla="*/ 2002631 h 2002631"/>
              <a:gd name="connsiteX0-101" fmla="*/ 0 w 3352800"/>
              <a:gd name="connsiteY0-102" fmla="*/ 2002901 h 2002901"/>
              <a:gd name="connsiteX1-103" fmla="*/ 2836585 w 3352800"/>
              <a:gd name="connsiteY1-104" fmla="*/ 0 h 2002901"/>
              <a:gd name="connsiteX2-105" fmla="*/ 3352800 w 3352800"/>
              <a:gd name="connsiteY2-106" fmla="*/ 270 h 2002901"/>
              <a:gd name="connsiteX3-107" fmla="*/ 3352800 w 3352800"/>
              <a:gd name="connsiteY3-108" fmla="*/ 2002901 h 2002901"/>
              <a:gd name="connsiteX4-109" fmla="*/ 0 w 3352800"/>
              <a:gd name="connsiteY4-110" fmla="*/ 2002901 h 2002901"/>
              <a:gd name="connsiteX0-111" fmla="*/ 0 w 3352800"/>
              <a:gd name="connsiteY0-112" fmla="*/ 2002631 h 2002631"/>
              <a:gd name="connsiteX1-113" fmla="*/ 754045 w 3352800"/>
              <a:gd name="connsiteY1-114" fmla="*/ 1468326 h 2002631"/>
              <a:gd name="connsiteX2-115" fmla="*/ 3352800 w 3352800"/>
              <a:gd name="connsiteY2-116" fmla="*/ 0 h 2002631"/>
              <a:gd name="connsiteX3-117" fmla="*/ 3352800 w 3352800"/>
              <a:gd name="connsiteY3-118" fmla="*/ 2002631 h 2002631"/>
              <a:gd name="connsiteX4-119" fmla="*/ 0 w 3352800"/>
              <a:gd name="connsiteY4-120" fmla="*/ 2002631 h 2002631"/>
              <a:gd name="connsiteX0-121" fmla="*/ 0 w 3352800"/>
              <a:gd name="connsiteY0-122" fmla="*/ 534305 h 534305"/>
              <a:gd name="connsiteX1-123" fmla="*/ 754045 w 3352800"/>
              <a:gd name="connsiteY1-124" fmla="*/ 0 h 534305"/>
              <a:gd name="connsiteX2-125" fmla="*/ 3352800 w 3352800"/>
              <a:gd name="connsiteY2-126" fmla="*/ 7687 h 534305"/>
              <a:gd name="connsiteX3-127" fmla="*/ 3352800 w 3352800"/>
              <a:gd name="connsiteY3-128" fmla="*/ 534305 h 534305"/>
              <a:gd name="connsiteX4-129" fmla="*/ 0 w 3352800"/>
              <a:gd name="connsiteY4-130" fmla="*/ 534305 h 534305"/>
              <a:gd name="connsiteX0-131" fmla="*/ 0 w 3352800"/>
              <a:gd name="connsiteY0-132" fmla="*/ 534305 h 534305"/>
              <a:gd name="connsiteX1-133" fmla="*/ 754045 w 3352800"/>
              <a:gd name="connsiteY1-134" fmla="*/ 0 h 534305"/>
              <a:gd name="connsiteX2-135" fmla="*/ 3352800 w 3352800"/>
              <a:gd name="connsiteY2-136" fmla="*/ 7687 h 534305"/>
              <a:gd name="connsiteX3-137" fmla="*/ 3352800 w 3352800"/>
              <a:gd name="connsiteY3-138" fmla="*/ 534305 h 534305"/>
              <a:gd name="connsiteX4-139" fmla="*/ 0 w 3352800"/>
              <a:gd name="connsiteY4-140" fmla="*/ 534305 h 534305"/>
              <a:gd name="connsiteX0-141" fmla="*/ 0 w 3352800"/>
              <a:gd name="connsiteY0-142" fmla="*/ 526618 h 526618"/>
              <a:gd name="connsiteX1-143" fmla="*/ 980611 w 3352800"/>
              <a:gd name="connsiteY1-144" fmla="*/ 93681 h 526618"/>
              <a:gd name="connsiteX2-145" fmla="*/ 3352800 w 3352800"/>
              <a:gd name="connsiteY2-146" fmla="*/ 0 h 526618"/>
              <a:gd name="connsiteX3-147" fmla="*/ 3352800 w 3352800"/>
              <a:gd name="connsiteY3-148" fmla="*/ 526618 h 526618"/>
              <a:gd name="connsiteX4-149" fmla="*/ 0 w 3352800"/>
              <a:gd name="connsiteY4-150" fmla="*/ 526618 h 526618"/>
              <a:gd name="connsiteX0-151" fmla="*/ 0 w 3352800"/>
              <a:gd name="connsiteY0-152" fmla="*/ 526888 h 526888"/>
              <a:gd name="connsiteX1-153" fmla="*/ 744735 w 3352800"/>
              <a:gd name="connsiteY1-154" fmla="*/ 0 h 526888"/>
              <a:gd name="connsiteX2-155" fmla="*/ 3352800 w 3352800"/>
              <a:gd name="connsiteY2-156" fmla="*/ 270 h 526888"/>
              <a:gd name="connsiteX3-157" fmla="*/ 3352800 w 3352800"/>
              <a:gd name="connsiteY3-158" fmla="*/ 526888 h 526888"/>
              <a:gd name="connsiteX4-159" fmla="*/ 0 w 3352800"/>
              <a:gd name="connsiteY4-160" fmla="*/ 526888 h 526888"/>
              <a:gd name="connsiteX0-161" fmla="*/ 0 w 3352800"/>
              <a:gd name="connsiteY0-162" fmla="*/ 526618 h 526618"/>
              <a:gd name="connsiteX1-163" fmla="*/ 811948 w 3352800"/>
              <a:gd name="connsiteY1-164" fmla="*/ 60921 h 526618"/>
              <a:gd name="connsiteX2-165" fmla="*/ 3352800 w 3352800"/>
              <a:gd name="connsiteY2-166" fmla="*/ 0 h 526618"/>
              <a:gd name="connsiteX3-167" fmla="*/ 3352800 w 3352800"/>
              <a:gd name="connsiteY3-168" fmla="*/ 526618 h 526618"/>
              <a:gd name="connsiteX4-169" fmla="*/ 0 w 3352800"/>
              <a:gd name="connsiteY4-170" fmla="*/ 526618 h 526618"/>
              <a:gd name="connsiteX0-171" fmla="*/ 0 w 3352800"/>
              <a:gd name="connsiteY0-172" fmla="*/ 527584 h 527584"/>
              <a:gd name="connsiteX1-173" fmla="*/ 751718 w 3352800"/>
              <a:gd name="connsiteY1-174" fmla="*/ 0 h 527584"/>
              <a:gd name="connsiteX2-175" fmla="*/ 3352800 w 3352800"/>
              <a:gd name="connsiteY2-176" fmla="*/ 966 h 527584"/>
              <a:gd name="connsiteX3-177" fmla="*/ 3352800 w 3352800"/>
              <a:gd name="connsiteY3-178" fmla="*/ 527584 h 527584"/>
              <a:gd name="connsiteX4-179" fmla="*/ 0 w 3352800"/>
              <a:gd name="connsiteY4-180" fmla="*/ 527584 h 527584"/>
              <a:gd name="connsiteX0-181" fmla="*/ 0 w 3352800"/>
              <a:gd name="connsiteY0-182" fmla="*/ 527584 h 527584"/>
              <a:gd name="connsiteX1-183" fmla="*/ 751718 w 3352800"/>
              <a:gd name="connsiteY1-184" fmla="*/ 0 h 527584"/>
              <a:gd name="connsiteX2-185" fmla="*/ 3241069 w 3352800"/>
              <a:gd name="connsiteY2-186" fmla="*/ 94144 h 527584"/>
              <a:gd name="connsiteX3-187" fmla="*/ 3352800 w 3352800"/>
              <a:gd name="connsiteY3-188" fmla="*/ 527584 h 527584"/>
              <a:gd name="connsiteX4-189" fmla="*/ 0 w 3352800"/>
              <a:gd name="connsiteY4-190" fmla="*/ 527584 h 527584"/>
              <a:gd name="connsiteX0-191" fmla="*/ 0 w 3352800"/>
              <a:gd name="connsiteY0-192" fmla="*/ 527584 h 527584"/>
              <a:gd name="connsiteX1-193" fmla="*/ 751718 w 3352800"/>
              <a:gd name="connsiteY1-194" fmla="*/ 0 h 527584"/>
              <a:gd name="connsiteX2-195" fmla="*/ 3352800 w 3352800"/>
              <a:gd name="connsiteY2-196" fmla="*/ 271 h 527584"/>
              <a:gd name="connsiteX3-197" fmla="*/ 3352800 w 3352800"/>
              <a:gd name="connsiteY3-198" fmla="*/ 527584 h 527584"/>
              <a:gd name="connsiteX4-199" fmla="*/ 0 w 3352800"/>
              <a:gd name="connsiteY4-200" fmla="*/ 527584 h 527584"/>
              <a:gd name="connsiteX0-201" fmla="*/ 0 w 3352800"/>
              <a:gd name="connsiteY0-202" fmla="*/ 527313 h 527313"/>
              <a:gd name="connsiteX1-203" fmla="*/ 900984 w 3352800"/>
              <a:gd name="connsiteY1-204" fmla="*/ 97774 h 527313"/>
              <a:gd name="connsiteX2-205" fmla="*/ 3352800 w 3352800"/>
              <a:gd name="connsiteY2-206" fmla="*/ 0 h 527313"/>
              <a:gd name="connsiteX3-207" fmla="*/ 3352800 w 3352800"/>
              <a:gd name="connsiteY3-208" fmla="*/ 527313 h 527313"/>
              <a:gd name="connsiteX4-209" fmla="*/ 0 w 3352800"/>
              <a:gd name="connsiteY4-210" fmla="*/ 527313 h 527313"/>
              <a:gd name="connsiteX0-211" fmla="*/ 0 w 3352800"/>
              <a:gd name="connsiteY0-212" fmla="*/ 527584 h 527584"/>
              <a:gd name="connsiteX1-213" fmla="*/ 748227 w 3352800"/>
              <a:gd name="connsiteY1-214" fmla="*/ 0 h 527584"/>
              <a:gd name="connsiteX2-215" fmla="*/ 3352800 w 3352800"/>
              <a:gd name="connsiteY2-216" fmla="*/ 271 h 527584"/>
              <a:gd name="connsiteX3-217" fmla="*/ 3352800 w 3352800"/>
              <a:gd name="connsiteY3-218" fmla="*/ 527584 h 527584"/>
              <a:gd name="connsiteX4-219" fmla="*/ 0 w 3352800"/>
              <a:gd name="connsiteY4-220" fmla="*/ 527584 h 52758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166574" y="345609"/>
            <a:ext cx="10661194" cy="518414"/>
          </a:xfrm>
          <a:prstGeom prst="rect">
            <a:avLst/>
          </a:prstGeom>
        </p:spPr>
        <p:txBody>
          <a:bodyPr vert="horz" lIns="91440" tIns="45720" rIns="91440" bIns="45720" rtlCol="0" anchor="ctr">
            <a:no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1166574" y="1039992"/>
            <a:ext cx="10661194" cy="3382626"/>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2"/>
          </p:nvPr>
        </p:nvSpPr>
        <p:spPr>
          <a:xfrm rot="19140000">
            <a:off x="285163" y="5547030"/>
            <a:ext cx="3084941" cy="190085"/>
          </a:xfrm>
          <a:prstGeom prst="rect">
            <a:avLst/>
          </a:prstGeom>
        </p:spPr>
        <p:txBody>
          <a:bodyPr vert="horz" lIns="91440" tIns="45720" rIns="91440" bIns="45720" rtlCol="0" anchor="ctr"/>
          <a:lstStyle>
            <a:lvl1pPr algn="l">
              <a:defRPr sz="1200">
                <a:solidFill>
                  <a:srgbClr val="FFFFFF"/>
                </a:solidFill>
              </a:defRPr>
            </a:lvl1pPr>
          </a:lstStyle>
          <a:p>
            <a:fld id="{AB85B2EB-1A9D-48CE-8BD1-D9D25CAB8037}" type="datetimeFigureOut">
              <a:rPr lang="zh-CN" altLang="en-US" smtClean="0"/>
            </a:fld>
            <a:endParaRPr lang="zh-CN" altLang="en-US"/>
          </a:p>
        </p:txBody>
      </p:sp>
      <p:sp>
        <p:nvSpPr>
          <p:cNvPr id="5" name="Footer Placeholder 4"/>
          <p:cNvSpPr>
            <a:spLocks noGrp="1"/>
          </p:cNvSpPr>
          <p:nvPr>
            <p:ph type="ftr" sz="quarter" idx="3"/>
          </p:nvPr>
        </p:nvSpPr>
        <p:spPr>
          <a:xfrm>
            <a:off x="4986199" y="5938858"/>
            <a:ext cx="6697001" cy="259207"/>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zh-CN" altLang="en-US"/>
          </a:p>
        </p:txBody>
      </p:sp>
      <p:sp>
        <p:nvSpPr>
          <p:cNvPr id="6" name="Slide Number Placeholder 5"/>
          <p:cNvSpPr>
            <a:spLocks noGrp="1"/>
          </p:cNvSpPr>
          <p:nvPr>
            <p:ph type="sldNum" sz="quarter" idx="4"/>
          </p:nvPr>
        </p:nvSpPr>
        <p:spPr>
          <a:xfrm>
            <a:off x="11908763" y="5830855"/>
            <a:ext cx="712907" cy="475213"/>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72315E54-61FC-4CB9-AF30-98CB14EE4B9E}"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anose="020B0604020202020204" pitchFamily="34" charset="0"/>
        <a:buNone/>
        <a:defRPr sz="1600" b="1" kern="1200">
          <a:solidFill>
            <a:schemeClr val="tx1"/>
          </a:solidFill>
          <a:latin typeface="+mn-lt"/>
          <a:ea typeface="+mn-ea"/>
          <a:cs typeface="+mn-cs"/>
        </a:defRPr>
      </a:lvl1pPr>
      <a:lvl2pPr marL="173990" indent="-173990" algn="l" defTabSz="914400" rtl="0" eaLnBrk="1" latinLnBrk="0" hangingPunct="1">
        <a:spcBef>
          <a:spcPts val="300"/>
        </a:spcBef>
        <a:buClr>
          <a:schemeClr val="accent2"/>
        </a:buClr>
        <a:buFont typeface="Wingdings" panose="05000000000000000000" pitchFamily="2" charset="2"/>
        <a:buChar char="§"/>
        <a:defRPr sz="1600" kern="1200">
          <a:solidFill>
            <a:schemeClr val="tx1"/>
          </a:solidFill>
          <a:latin typeface="+mn-lt"/>
          <a:ea typeface="+mn-ea"/>
          <a:cs typeface="+mn-cs"/>
        </a:defRPr>
      </a:lvl2pPr>
      <a:lvl3pPr marL="402590" indent="-164465" algn="l" defTabSz="914400" rtl="0" eaLnBrk="1" latinLnBrk="0" hangingPunct="1">
        <a:spcBef>
          <a:spcPts val="300"/>
        </a:spcBef>
        <a:buClr>
          <a:schemeClr val="accent2"/>
        </a:buClr>
        <a:buFont typeface="Wingdings" panose="05000000000000000000" pitchFamily="2" charset="2"/>
        <a:buChar char="§"/>
        <a:defRPr sz="1600" kern="1200">
          <a:solidFill>
            <a:schemeClr val="tx1"/>
          </a:solidFill>
          <a:latin typeface="+mn-lt"/>
          <a:ea typeface="+mn-ea"/>
          <a:cs typeface="+mn-cs"/>
        </a:defRPr>
      </a:lvl3pPr>
      <a:lvl4pPr marL="631190" indent="-164465" algn="l" defTabSz="914400" rtl="0" eaLnBrk="1" latinLnBrk="0" hangingPunct="1">
        <a:spcBef>
          <a:spcPts val="300"/>
        </a:spcBef>
        <a:buClr>
          <a:schemeClr val="accent2"/>
        </a:buClr>
        <a:buFont typeface="Wingdings" panose="05000000000000000000" pitchFamily="2" charset="2"/>
        <a:buChar char="§"/>
        <a:defRPr sz="1600" kern="1200">
          <a:solidFill>
            <a:schemeClr val="tx1"/>
          </a:solidFill>
          <a:latin typeface="+mn-lt"/>
          <a:ea typeface="+mn-ea"/>
          <a:cs typeface="+mn-cs"/>
        </a:defRPr>
      </a:lvl4pPr>
      <a:lvl5pPr marL="859790" indent="-173990" algn="l" defTabSz="914400" rtl="0" eaLnBrk="1" latinLnBrk="0" hangingPunct="1">
        <a:spcBef>
          <a:spcPts val="300"/>
        </a:spcBef>
        <a:buClr>
          <a:schemeClr val="accent2"/>
        </a:buClr>
        <a:buFont typeface="Wingdings" panose="05000000000000000000" pitchFamily="2" charset="2"/>
        <a:buChar char="§"/>
        <a:defRPr sz="1600" kern="1200">
          <a:solidFill>
            <a:schemeClr val="tx1"/>
          </a:solidFill>
          <a:latin typeface="+mn-lt"/>
          <a:ea typeface="+mn-ea"/>
          <a:cs typeface="+mn-cs"/>
        </a:defRPr>
      </a:lvl5pPr>
      <a:lvl6pPr marL="1097280" indent="-173990" algn="l" defTabSz="914400" rtl="0" eaLnBrk="1" latinLnBrk="0" hangingPunct="1">
        <a:spcBef>
          <a:spcPts val="300"/>
        </a:spcBef>
        <a:buClr>
          <a:schemeClr val="accent2"/>
        </a:buClr>
        <a:buFont typeface="Wingdings" panose="05000000000000000000" pitchFamily="2" charset="2"/>
        <a:buChar char="§"/>
        <a:defRPr sz="1400" kern="1200">
          <a:solidFill>
            <a:schemeClr val="tx1"/>
          </a:solidFill>
          <a:latin typeface="+mn-lt"/>
          <a:ea typeface="+mn-ea"/>
          <a:cs typeface="+mn-cs"/>
        </a:defRPr>
      </a:lvl6pPr>
      <a:lvl7pPr marL="1353185" indent="-164465" algn="l" defTabSz="914400" rtl="0" eaLnBrk="1" latinLnBrk="0" hangingPunct="1">
        <a:spcBef>
          <a:spcPts val="300"/>
        </a:spcBef>
        <a:buClr>
          <a:schemeClr val="accent2"/>
        </a:buClr>
        <a:buFont typeface="Wingdings" panose="05000000000000000000" pitchFamily="2" charset="2"/>
        <a:buChar char="§"/>
        <a:defRPr sz="1400" kern="1200">
          <a:solidFill>
            <a:schemeClr val="tx1"/>
          </a:solidFill>
          <a:latin typeface="+mn-lt"/>
          <a:ea typeface="+mn-ea"/>
          <a:cs typeface="+mn-cs"/>
        </a:defRPr>
      </a:lvl7pPr>
      <a:lvl8pPr marL="1581785" indent="-164465" algn="l" defTabSz="914400" rtl="0" eaLnBrk="1" latinLnBrk="0" hangingPunct="1">
        <a:spcBef>
          <a:spcPts val="300"/>
        </a:spcBef>
        <a:buClr>
          <a:schemeClr val="accent2"/>
        </a:buClr>
        <a:buFont typeface="Wingdings" panose="05000000000000000000" pitchFamily="2" charset="2"/>
        <a:buChar char="§"/>
        <a:defRPr sz="1400" kern="1200">
          <a:solidFill>
            <a:schemeClr val="tx1"/>
          </a:solidFill>
          <a:latin typeface="+mn-lt"/>
          <a:ea typeface="+mn-ea"/>
          <a:cs typeface="+mn-cs"/>
        </a:defRPr>
      </a:lvl8pPr>
      <a:lvl9pPr marL="1791970" indent="-164465" algn="l" defTabSz="914400" rtl="0" eaLnBrk="1" latinLnBrk="0" hangingPunct="1">
        <a:spcBef>
          <a:spcPts val="300"/>
        </a:spcBef>
        <a:buClr>
          <a:schemeClr val="accent2"/>
        </a:buClr>
        <a:buFont typeface="Wingdings" panose="05000000000000000000"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xml"/><Relationship Id="rId1" Type="http://schemas.openxmlformats.org/officeDocument/2006/relationships/image" Target="../media/image3.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12.xml.rels><?xml version="1.0" encoding="UTF-8" standalone="yes"?>
<Relationships xmlns="http://schemas.openxmlformats.org/package/2006/relationships"><Relationship Id="rId5" Type="http://schemas.openxmlformats.org/officeDocument/2006/relationships/vmlDrawing" Target="../drawings/vmlDrawing1.vml"/><Relationship Id="rId4" Type="http://schemas.openxmlformats.org/officeDocument/2006/relationships/slideLayout" Target="../slideLayouts/slideLayout7.xml"/><Relationship Id="rId3" Type="http://schemas.openxmlformats.org/officeDocument/2006/relationships/image" Target="../media/image3.png"/><Relationship Id="rId2" Type="http://schemas.openxmlformats.org/officeDocument/2006/relationships/image" Target="../media/image4.emf"/><Relationship Id="rId1" Type="http://schemas.openxmlformats.org/officeDocument/2006/relationships/package" Target="../embeddings/Presentation1.pptx"/></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3.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jpeg"/><Relationship Id="rId1" Type="http://schemas.openxmlformats.org/officeDocument/2006/relationships/image" Target="../media/image3.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21.xml.rels><?xml version="1.0" encoding="UTF-8" standalone="yes"?>
<Relationships xmlns="http://schemas.openxmlformats.org/package/2006/relationships"><Relationship Id="rId5" Type="http://schemas.openxmlformats.org/officeDocument/2006/relationships/vmlDrawing" Target="../drawings/vmlDrawing2.vml"/><Relationship Id="rId4" Type="http://schemas.openxmlformats.org/officeDocument/2006/relationships/slideLayout" Target="../slideLayouts/slideLayout7.xml"/><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image" Target="../media/image8.png"/></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3.png"/><Relationship Id="rId1"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4.png"/><Relationship Id="rId1"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5.png"/><Relationship Id="rId1"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6.png"/><Relationship Id="rId1"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7.png"/><Relationship Id="rId1"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8.png"/><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9.png"/><Relationship Id="rId1" Type="http://schemas.openxmlformats.org/officeDocument/2006/relationships/image" Target="../media/image3.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0.png"/><Relationship Id="rId1" Type="http://schemas.openxmlformats.org/officeDocument/2006/relationships/image" Target="../media/image3.pn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35.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3.pn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4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hyperlink" Target="mailto:infobank@infobank.cn&#65307;service1@infobank.cn" TargetMode="External"/><Relationship Id="rId2" Type="http://schemas.openxmlformats.org/officeDocument/2006/relationships/image" Target="../media/image26.png"/><Relationship Id="rId1" Type="http://schemas.openxmlformats.org/officeDocument/2006/relationships/image" Target="../media/image3.png"/></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7.png"/></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hyperlink" Target="http://tjsj.baidu.com/" TargetMode="External"/><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0540" y="1739889"/>
            <a:ext cx="6500858" cy="706755"/>
          </a:xfrm>
          <a:prstGeom prst="rect">
            <a:avLst/>
          </a:prstGeom>
          <a:noFill/>
        </p:spPr>
        <p:txBody>
          <a:bodyPr wrap="square" rtlCol="0">
            <a:spAutoFit/>
          </a:bodyPr>
          <a:lstStyle/>
          <a:p>
            <a:pPr algn="ctr"/>
            <a:r>
              <a:rPr lang="zh-CN" altLang="en-US" sz="4000" dirty="0" smtClean="0">
                <a:solidFill>
                  <a:srgbClr val="C00000"/>
                </a:solidFill>
                <a:latin typeface="微软雅黑" panose="020B0503020204020204" pitchFamily="34" charset="-122"/>
                <a:ea typeface="微软雅黑" panose="020B0503020204020204" pitchFamily="34" charset="-122"/>
              </a:rPr>
              <a:t>中国资讯行数据库使用手册</a:t>
            </a:r>
            <a:endParaRPr lang="en-US" altLang="zh-CN" sz="2400" b="1" dirty="0" smtClean="0">
              <a:solidFill>
                <a:srgbClr val="C00000"/>
              </a:solidFill>
              <a:latin typeface="微软雅黑" panose="020B0503020204020204" pitchFamily="34" charset="-122"/>
              <a:ea typeface="微软雅黑" panose="020B0503020204020204" pitchFamily="34" charset="-122"/>
            </a:endParaRPr>
          </a:p>
        </p:txBody>
      </p:sp>
      <p:sp>
        <p:nvSpPr>
          <p:cNvPr id="6" name="TextBox 5"/>
          <p:cNvSpPr txBox="1"/>
          <p:nvPr/>
        </p:nvSpPr>
        <p:spPr>
          <a:xfrm>
            <a:off x="5616873" y="5976391"/>
            <a:ext cx="6840760" cy="338554"/>
          </a:xfrm>
          <a:prstGeom prst="rect">
            <a:avLst/>
          </a:prstGeom>
          <a:noFill/>
        </p:spPr>
        <p:txBody>
          <a:bodyPr wrap="square" rtlCol="0">
            <a:spAutoFit/>
          </a:bodyPr>
          <a:lstStyle/>
          <a:p>
            <a:r>
              <a:rPr lang="zh-CN" altLang="en-US" sz="1600" dirty="0" smtClean="0">
                <a:solidFill>
                  <a:schemeClr val="bg1"/>
                </a:solidFill>
                <a:latin typeface="汉仪中宋繁" pitchFamily="49" charset="-122"/>
                <a:ea typeface="汉仪中宋繁" pitchFamily="49" charset="-122"/>
              </a:rPr>
              <a:t>中国资讯行（国际）有限公司         北京精讯云顿数据软件有限公司</a:t>
            </a:r>
            <a:endParaRPr lang="zh-CN" altLang="en-US" sz="1600" dirty="0">
              <a:solidFill>
                <a:schemeClr val="bg1"/>
              </a:solidFill>
              <a:latin typeface="汉仪中宋繁" pitchFamily="49" charset="-122"/>
              <a:ea typeface="汉仪中宋繁" pitchFamily="49" charset="-122"/>
            </a:endParaRPr>
          </a:p>
        </p:txBody>
      </p:sp>
      <p:pic>
        <p:nvPicPr>
          <p:cNvPr id="1026" name="Picture 2" descr="D:\desk\公司logo\infobank-logo.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48321" y="3960167"/>
            <a:ext cx="1584177" cy="60383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D:\desk\公司logo\infobank-logo.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60289" y="4896271"/>
            <a:ext cx="1584177" cy="603836"/>
          </a:xfrm>
          <a:prstGeom prst="rect">
            <a:avLst/>
          </a:prstGeom>
          <a:noFill/>
          <a:extLst>
            <a:ext uri="{909E8E84-426E-40DD-AFC4-6F175D3DCCD1}">
              <a14:hiddenFill xmlns:a14="http://schemas.microsoft.com/office/drawing/2010/main">
                <a:solidFill>
                  <a:srgbClr val="FFFFFF"/>
                </a:solidFill>
              </a14:hiddenFill>
            </a:ext>
          </a:extLst>
        </p:spPr>
      </p:pic>
      <p:sp>
        <p:nvSpPr>
          <p:cNvPr id="3" name="椭圆 2"/>
          <p:cNvSpPr/>
          <p:nvPr/>
        </p:nvSpPr>
        <p:spPr>
          <a:xfrm>
            <a:off x="1296394" y="1079847"/>
            <a:ext cx="1296144" cy="1296144"/>
          </a:xfrm>
          <a:prstGeom prst="ellipse">
            <a:avLst/>
          </a:prstGeom>
          <a:solidFill>
            <a:srgbClr val="F664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756334" y="2808039"/>
            <a:ext cx="2376264" cy="122413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0"/>
              </a:spcAft>
            </a:pPr>
            <a:r>
              <a:rPr lang="en-US" altLang="zh-CN" sz="1200" kern="100" dirty="0">
                <a:latin typeface="Times New Roman" panose="02020603050405020304" pitchFamily="18" charset="0"/>
                <a:ea typeface="宋体" panose="02010600030101010101" pitchFamily="2" charset="-122"/>
              </a:rPr>
              <a:t>10</a:t>
            </a:r>
            <a:r>
              <a:rPr lang="zh-CN" altLang="zh-CN" sz="1200" kern="100" dirty="0">
                <a:latin typeface="Times New Roman" panose="02020603050405020304" pitchFamily="18" charset="0"/>
                <a:ea typeface="宋体" panose="02010600030101010101" pitchFamily="2" charset="-122"/>
              </a:rPr>
              <a:t>月</a:t>
            </a:r>
            <a:r>
              <a:rPr lang="zh-CN" altLang="en-US" sz="1200" kern="100" dirty="0">
                <a:latin typeface="Times New Roman" panose="02020603050405020304" pitchFamily="18" charset="0"/>
                <a:ea typeface="宋体" panose="02010600030101010101" pitchFamily="2" charset="-122"/>
              </a:rPr>
              <a:t>，高校财经数据库第三次全面改版工程启动</a:t>
            </a:r>
            <a:r>
              <a:rPr lang="zh-CN" altLang="zh-CN" sz="1200" kern="100" dirty="0">
                <a:latin typeface="Times New Roman" panose="02020603050405020304" pitchFamily="18" charset="0"/>
                <a:ea typeface="宋体" panose="02010600030101010101" pitchFamily="2" charset="-122"/>
              </a:rPr>
              <a:t>。</a:t>
            </a:r>
            <a:endParaRPr lang="zh-CN" altLang="zh-CN" sz="1000" kern="100" dirty="0">
              <a:latin typeface="Times New Roman" panose="02020603050405020304" pitchFamily="18" charset="0"/>
              <a:ea typeface="宋体" panose="02010600030101010101" pitchFamily="2" charset="-122"/>
            </a:endParaRPr>
          </a:p>
        </p:txBody>
      </p:sp>
      <p:cxnSp>
        <p:nvCxnSpPr>
          <p:cNvPr id="6" name="直接连接符 5"/>
          <p:cNvCxnSpPr>
            <a:stCxn id="3" idx="4"/>
          </p:cNvCxnSpPr>
          <p:nvPr/>
        </p:nvCxnSpPr>
        <p:spPr>
          <a:xfrm>
            <a:off x="1944466" y="2375991"/>
            <a:ext cx="0" cy="43204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p:nvPr/>
        </p:nvCxnSpPr>
        <p:spPr>
          <a:xfrm>
            <a:off x="1944466" y="2592015"/>
            <a:ext cx="10225136" cy="0"/>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3960689" y="1079847"/>
            <a:ext cx="1296144" cy="1296144"/>
          </a:xfrm>
          <a:prstGeom prst="ellipse">
            <a:avLst/>
          </a:prstGeom>
          <a:solidFill>
            <a:srgbClr val="F664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3420629" y="2808039"/>
            <a:ext cx="2376264" cy="122413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0"/>
              </a:spcAft>
            </a:pPr>
            <a:r>
              <a:rPr lang="en-US" altLang="zh-CN" sz="1200" kern="100" dirty="0">
                <a:latin typeface="Times New Roman" panose="02020603050405020304" pitchFamily="18" charset="0"/>
                <a:ea typeface="宋体" panose="02010600030101010101" pitchFamily="2" charset="-122"/>
              </a:rPr>
              <a:t>3</a:t>
            </a:r>
            <a:r>
              <a:rPr lang="zh-CN" altLang="zh-CN" sz="1200" kern="100" dirty="0" smtClean="0">
                <a:latin typeface="Times New Roman" panose="02020603050405020304" pitchFamily="18" charset="0"/>
                <a:ea typeface="宋体" panose="02010600030101010101" pitchFamily="2" charset="-122"/>
              </a:rPr>
              <a:t>月</a:t>
            </a:r>
            <a:r>
              <a:rPr lang="zh-CN" altLang="en-US" sz="1200" kern="100" dirty="0" smtClean="0">
                <a:latin typeface="Times New Roman" panose="02020603050405020304" pitchFamily="18" charset="0"/>
                <a:ea typeface="宋体" panose="02010600030101010101" pitchFamily="2" charset="-122"/>
              </a:rPr>
              <a:t>，成功续签</a:t>
            </a:r>
            <a:r>
              <a:rPr lang="en-US" altLang="zh-CN" sz="1200" kern="100" dirty="0" err="1" smtClean="0">
                <a:latin typeface="Times New Roman" panose="02020603050405020304" pitchFamily="18" charset="0"/>
                <a:ea typeface="宋体" panose="02010600030101010101" pitchFamily="2" charset="-122"/>
              </a:rPr>
              <a:t>Calis</a:t>
            </a:r>
            <a:r>
              <a:rPr lang="zh-CN" altLang="en-US" sz="1200" kern="100" dirty="0" smtClean="0">
                <a:latin typeface="Times New Roman" panose="02020603050405020304" pitchFamily="18" charset="0"/>
                <a:ea typeface="宋体" panose="02010600030101010101" pitchFamily="2" charset="-122"/>
              </a:rPr>
              <a:t>，并在</a:t>
            </a:r>
            <a:r>
              <a:rPr lang="en-US" altLang="zh-CN" sz="1200" kern="100" dirty="0" smtClean="0">
                <a:latin typeface="Times New Roman" panose="02020603050405020304" pitchFamily="18" charset="0"/>
                <a:ea typeface="宋体" panose="02010600030101010101" pitchFamily="2" charset="-122"/>
              </a:rPr>
              <a:t>5</a:t>
            </a:r>
            <a:r>
              <a:rPr lang="zh-CN" altLang="en-US" sz="1200" kern="100" dirty="0" smtClean="0">
                <a:latin typeface="Times New Roman" panose="02020603050405020304" pitchFamily="18" charset="0"/>
                <a:ea typeface="宋体" panose="02010600030101010101" pitchFamily="2" charset="-122"/>
              </a:rPr>
              <a:t>月举行的</a:t>
            </a:r>
            <a:r>
              <a:rPr lang="en-US" altLang="zh-CN" sz="1200" kern="100" dirty="0" err="1" smtClean="0">
                <a:latin typeface="Times New Roman" panose="02020603050405020304" pitchFamily="18" charset="0"/>
                <a:ea typeface="宋体" panose="02010600030101010101" pitchFamily="2" charset="-122"/>
              </a:rPr>
              <a:t>Calis</a:t>
            </a:r>
            <a:r>
              <a:rPr lang="zh-CN" altLang="en-US" sz="1200" kern="100" dirty="0" smtClean="0">
                <a:latin typeface="Times New Roman" panose="02020603050405020304" pitchFamily="18" charset="0"/>
                <a:ea typeface="宋体" panose="02010600030101010101" pitchFamily="2" charset="-122"/>
              </a:rPr>
              <a:t>年会上以单篇下载成本最低的身份排名在各家数据库之前</a:t>
            </a:r>
            <a:r>
              <a:rPr lang="zh-CN" altLang="zh-CN" sz="1200" kern="100" dirty="0" smtClean="0">
                <a:latin typeface="Times New Roman" panose="02020603050405020304" pitchFamily="18" charset="0"/>
                <a:ea typeface="宋体" panose="02010600030101010101" pitchFamily="2" charset="-122"/>
              </a:rPr>
              <a:t>。</a:t>
            </a:r>
            <a:endParaRPr lang="zh-CN" altLang="zh-CN" sz="1200" kern="100" dirty="0">
              <a:latin typeface="Times New Roman" panose="02020603050405020304" pitchFamily="18" charset="0"/>
              <a:ea typeface="宋体" panose="02010600030101010101" pitchFamily="2" charset="-122"/>
            </a:endParaRPr>
          </a:p>
        </p:txBody>
      </p:sp>
      <p:cxnSp>
        <p:nvCxnSpPr>
          <p:cNvPr id="12" name="直接连接符 11"/>
          <p:cNvCxnSpPr>
            <a:stCxn id="10" idx="4"/>
          </p:cNvCxnSpPr>
          <p:nvPr/>
        </p:nvCxnSpPr>
        <p:spPr>
          <a:xfrm>
            <a:off x="4608761" y="2375991"/>
            <a:ext cx="0" cy="43204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椭圆 12"/>
          <p:cNvSpPr/>
          <p:nvPr/>
        </p:nvSpPr>
        <p:spPr>
          <a:xfrm>
            <a:off x="6624984" y="1063337"/>
            <a:ext cx="1296144" cy="1296144"/>
          </a:xfrm>
          <a:prstGeom prst="ellipse">
            <a:avLst/>
          </a:prstGeom>
          <a:solidFill>
            <a:srgbClr val="F664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6084924" y="2808039"/>
            <a:ext cx="2376264" cy="122413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0"/>
              </a:spcAft>
            </a:pPr>
            <a:r>
              <a:rPr lang="en-US" altLang="zh-CN" sz="1200" kern="100" dirty="0">
                <a:latin typeface="Times New Roman" panose="02020603050405020304" pitchFamily="18" charset="0"/>
                <a:ea typeface="宋体" panose="02010600030101010101" pitchFamily="2" charset="-122"/>
              </a:rPr>
              <a:t>06</a:t>
            </a:r>
            <a:r>
              <a:rPr lang="zh-CN" altLang="zh-CN" sz="1200" kern="100" dirty="0">
                <a:latin typeface="Times New Roman" panose="02020603050405020304" pitchFamily="18" charset="0"/>
                <a:ea typeface="宋体" panose="02010600030101010101" pitchFamily="2" charset="-122"/>
              </a:rPr>
              <a:t>月</a:t>
            </a:r>
            <a:r>
              <a:rPr lang="zh-CN" altLang="en-US" sz="1200" kern="100" dirty="0">
                <a:latin typeface="Times New Roman" panose="02020603050405020304" pitchFamily="18" charset="0"/>
                <a:ea typeface="宋体" panose="02010600030101010101" pitchFamily="2" charset="-122"/>
              </a:rPr>
              <a:t>，高校财经数据库第三次</a:t>
            </a:r>
            <a:r>
              <a:rPr lang="zh-CN" altLang="en-US" sz="1200" kern="100" dirty="0" smtClean="0">
                <a:latin typeface="Times New Roman" panose="02020603050405020304" pitchFamily="18" charset="0"/>
                <a:ea typeface="宋体" panose="02010600030101010101" pitchFamily="2" charset="-122"/>
              </a:rPr>
              <a:t>改版一</a:t>
            </a:r>
            <a:r>
              <a:rPr lang="zh-CN" altLang="en-US" sz="1200" kern="100" dirty="0">
                <a:latin typeface="Times New Roman" panose="02020603050405020304" pitchFamily="18" charset="0"/>
                <a:ea typeface="宋体" panose="02010600030101010101" pitchFamily="2" charset="-122"/>
              </a:rPr>
              <a:t>期工程完成，并</a:t>
            </a:r>
            <a:r>
              <a:rPr lang="zh-CN" altLang="en-US" sz="1200" kern="100" dirty="0" smtClean="0">
                <a:latin typeface="Times New Roman" panose="02020603050405020304" pitchFamily="18" charset="0"/>
                <a:ea typeface="宋体" panose="02010600030101010101" pitchFamily="2" charset="-122"/>
              </a:rPr>
              <a:t>于</a:t>
            </a:r>
            <a:r>
              <a:rPr lang="en-US" altLang="zh-CN" sz="1200" kern="100" dirty="0" smtClean="0">
                <a:latin typeface="Times New Roman" panose="02020603050405020304" pitchFamily="18" charset="0"/>
                <a:ea typeface="宋体" panose="02010600030101010101" pitchFamily="2" charset="-122"/>
              </a:rPr>
              <a:t>7</a:t>
            </a:r>
            <a:r>
              <a:rPr lang="zh-CN" altLang="en-US" sz="1200" kern="100" dirty="0" smtClean="0">
                <a:latin typeface="Times New Roman" panose="02020603050405020304" pitchFamily="18" charset="0"/>
                <a:ea typeface="宋体" panose="02010600030101010101" pitchFamily="2" charset="-122"/>
              </a:rPr>
              <a:t>月</a:t>
            </a:r>
            <a:r>
              <a:rPr lang="en-US" altLang="zh-CN" sz="1200" kern="100" dirty="0" smtClean="0">
                <a:latin typeface="Times New Roman" panose="02020603050405020304" pitchFamily="18" charset="0"/>
                <a:ea typeface="宋体" panose="02010600030101010101" pitchFamily="2" charset="-122"/>
              </a:rPr>
              <a:t>1</a:t>
            </a:r>
            <a:r>
              <a:rPr lang="zh-CN" altLang="en-US" sz="1200" kern="100" dirty="0" smtClean="0">
                <a:latin typeface="Times New Roman" panose="02020603050405020304" pitchFamily="18" charset="0"/>
                <a:ea typeface="宋体" panose="02010600030101010101" pitchFamily="2" charset="-122"/>
              </a:rPr>
              <a:t>日正式</a:t>
            </a:r>
            <a:r>
              <a:rPr lang="zh-CN" altLang="en-US" sz="1200" kern="100" dirty="0">
                <a:latin typeface="Times New Roman" panose="02020603050405020304" pitchFamily="18" charset="0"/>
                <a:ea typeface="宋体" panose="02010600030101010101" pitchFamily="2" charset="-122"/>
              </a:rPr>
              <a:t>上线</a:t>
            </a:r>
            <a:r>
              <a:rPr lang="zh-CN" altLang="zh-CN" sz="1200" kern="100" dirty="0">
                <a:latin typeface="Times New Roman" panose="02020603050405020304" pitchFamily="18" charset="0"/>
                <a:ea typeface="宋体" panose="02010600030101010101" pitchFamily="2" charset="-122"/>
              </a:rPr>
              <a:t>。</a:t>
            </a:r>
            <a:endParaRPr lang="zh-CN" altLang="zh-CN" sz="1200" kern="100" dirty="0">
              <a:latin typeface="Times New Roman" panose="02020603050405020304" pitchFamily="18" charset="0"/>
              <a:ea typeface="宋体" panose="02010600030101010101" pitchFamily="2" charset="-122"/>
            </a:endParaRPr>
          </a:p>
        </p:txBody>
      </p:sp>
      <p:cxnSp>
        <p:nvCxnSpPr>
          <p:cNvPr id="15" name="直接连接符 14"/>
          <p:cNvCxnSpPr/>
          <p:nvPr/>
        </p:nvCxnSpPr>
        <p:spPr>
          <a:xfrm>
            <a:off x="7273056" y="2375991"/>
            <a:ext cx="0" cy="43204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p:nvPr/>
        </p:nvCxnSpPr>
        <p:spPr>
          <a:xfrm>
            <a:off x="855961" y="2592015"/>
            <a:ext cx="1088505" cy="0"/>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1485414" y="1497086"/>
            <a:ext cx="918103" cy="461665"/>
          </a:xfrm>
          <a:prstGeom prst="rect">
            <a:avLst/>
          </a:prstGeom>
          <a:noFill/>
        </p:spPr>
        <p:txBody>
          <a:bodyPr wrap="square" rtlCol="0">
            <a:spAutoFit/>
          </a:bodyPr>
          <a:lstStyle/>
          <a:p>
            <a:r>
              <a:rPr lang="en-US" altLang="zh-CN" sz="2400" dirty="0" smtClean="0">
                <a:solidFill>
                  <a:schemeClr val="bg1"/>
                </a:solidFill>
              </a:rPr>
              <a:t>2013</a:t>
            </a:r>
            <a:endParaRPr lang="zh-CN" altLang="en-US" sz="2400" dirty="0">
              <a:solidFill>
                <a:schemeClr val="bg1"/>
              </a:solidFill>
            </a:endParaRPr>
          </a:p>
        </p:txBody>
      </p:sp>
      <p:sp>
        <p:nvSpPr>
          <p:cNvPr id="21" name="文本框 20"/>
          <p:cNvSpPr txBox="1"/>
          <p:nvPr/>
        </p:nvSpPr>
        <p:spPr>
          <a:xfrm>
            <a:off x="4149709" y="1497086"/>
            <a:ext cx="918103" cy="461665"/>
          </a:xfrm>
          <a:prstGeom prst="rect">
            <a:avLst/>
          </a:prstGeom>
          <a:noFill/>
        </p:spPr>
        <p:txBody>
          <a:bodyPr wrap="square" rtlCol="0">
            <a:spAutoFit/>
          </a:bodyPr>
          <a:lstStyle/>
          <a:p>
            <a:r>
              <a:rPr lang="en-US" altLang="zh-CN" sz="2400" dirty="0" smtClean="0">
                <a:solidFill>
                  <a:schemeClr val="bg1"/>
                </a:solidFill>
              </a:rPr>
              <a:t>2014</a:t>
            </a:r>
            <a:endParaRPr lang="zh-CN" altLang="en-US" sz="2400" dirty="0">
              <a:solidFill>
                <a:schemeClr val="bg1"/>
              </a:solidFill>
            </a:endParaRPr>
          </a:p>
        </p:txBody>
      </p:sp>
      <p:sp>
        <p:nvSpPr>
          <p:cNvPr id="24" name="文本框 23"/>
          <p:cNvSpPr txBox="1"/>
          <p:nvPr/>
        </p:nvSpPr>
        <p:spPr>
          <a:xfrm>
            <a:off x="9430995" y="1291691"/>
            <a:ext cx="578366" cy="707886"/>
          </a:xfrm>
          <a:prstGeom prst="rect">
            <a:avLst/>
          </a:prstGeom>
          <a:noFill/>
        </p:spPr>
        <p:txBody>
          <a:bodyPr wrap="square" rtlCol="0">
            <a:spAutoFit/>
          </a:bodyPr>
          <a:lstStyle/>
          <a:p>
            <a:r>
              <a:rPr lang="zh-CN" altLang="en-US" sz="4000" dirty="0" smtClean="0">
                <a:solidFill>
                  <a:schemeClr val="bg1"/>
                </a:solidFill>
              </a:rPr>
              <a:t>  </a:t>
            </a:r>
            <a:endParaRPr lang="zh-CN" altLang="en-US" sz="4000" dirty="0">
              <a:solidFill>
                <a:schemeClr val="bg1"/>
              </a:solidFill>
            </a:endParaRPr>
          </a:p>
        </p:txBody>
      </p:sp>
      <p:sp>
        <p:nvSpPr>
          <p:cNvPr id="18" name="TextBox 5"/>
          <p:cNvSpPr txBox="1"/>
          <p:nvPr/>
        </p:nvSpPr>
        <p:spPr>
          <a:xfrm>
            <a:off x="5616873" y="5976391"/>
            <a:ext cx="6840760" cy="338554"/>
          </a:xfrm>
          <a:prstGeom prst="rect">
            <a:avLst/>
          </a:prstGeom>
          <a:noFill/>
        </p:spPr>
        <p:txBody>
          <a:bodyPr wrap="square" rtlCol="0">
            <a:spAutoFit/>
          </a:bodyPr>
          <a:lstStyle/>
          <a:p>
            <a:r>
              <a:rPr lang="zh-CN" altLang="en-US" sz="1600" dirty="0" smtClean="0">
                <a:solidFill>
                  <a:schemeClr val="bg1"/>
                </a:solidFill>
                <a:latin typeface="汉仪中宋繁" pitchFamily="49" charset="-122"/>
                <a:ea typeface="汉仪中宋繁" pitchFamily="49" charset="-122"/>
              </a:rPr>
              <a:t>中国资讯行（国际）有限公司         北京精讯云顿数据软件有限公司</a:t>
            </a:r>
            <a:endParaRPr lang="zh-CN" altLang="en-US" sz="1600" dirty="0">
              <a:solidFill>
                <a:schemeClr val="bg1"/>
              </a:solidFill>
              <a:latin typeface="汉仪中宋繁" pitchFamily="49" charset="-122"/>
              <a:ea typeface="汉仪中宋繁" pitchFamily="49" charset="-122"/>
            </a:endParaRPr>
          </a:p>
        </p:txBody>
      </p:sp>
      <p:sp>
        <p:nvSpPr>
          <p:cNvPr id="26" name="文本框 25"/>
          <p:cNvSpPr txBox="1"/>
          <p:nvPr/>
        </p:nvSpPr>
        <p:spPr>
          <a:xfrm>
            <a:off x="6787002" y="1480610"/>
            <a:ext cx="918103" cy="461665"/>
          </a:xfrm>
          <a:prstGeom prst="rect">
            <a:avLst/>
          </a:prstGeom>
          <a:noFill/>
        </p:spPr>
        <p:txBody>
          <a:bodyPr wrap="square" rtlCol="0">
            <a:spAutoFit/>
          </a:bodyPr>
          <a:lstStyle/>
          <a:p>
            <a:r>
              <a:rPr lang="en-US" altLang="zh-CN" sz="2400" dirty="0" smtClean="0">
                <a:solidFill>
                  <a:schemeClr val="bg1"/>
                </a:solidFill>
              </a:rPr>
              <a:t>2014</a:t>
            </a:r>
            <a:endParaRPr lang="zh-CN" altLang="en-US" sz="2400" dirty="0">
              <a:solidFill>
                <a:schemeClr val="bg1"/>
              </a:solidFill>
            </a:endParaRPr>
          </a:p>
        </p:txBody>
      </p:sp>
      <p:sp>
        <p:nvSpPr>
          <p:cNvPr id="5" name="椭圆 4"/>
          <p:cNvSpPr/>
          <p:nvPr/>
        </p:nvSpPr>
        <p:spPr>
          <a:xfrm>
            <a:off x="9301509" y="1063337"/>
            <a:ext cx="1296144" cy="1296144"/>
          </a:xfrm>
          <a:prstGeom prst="ellipse">
            <a:avLst/>
          </a:prstGeom>
          <a:solidFill>
            <a:srgbClr val="F664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t>2018</a:t>
            </a:r>
            <a:endParaRPr lang="en-US" altLang="zh-CN" sz="2400"/>
          </a:p>
        </p:txBody>
      </p:sp>
      <p:sp>
        <p:nvSpPr>
          <p:cNvPr id="8" name="矩形 7"/>
          <p:cNvSpPr/>
          <p:nvPr/>
        </p:nvSpPr>
        <p:spPr>
          <a:xfrm>
            <a:off x="8947504" y="2808039"/>
            <a:ext cx="2376264" cy="122413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0"/>
              </a:spcAft>
            </a:pPr>
            <a:r>
              <a:rPr lang="en-US" altLang="zh-CN" sz="1200" kern="100" dirty="0">
                <a:latin typeface="Times New Roman" panose="02020603050405020304" pitchFamily="18" charset="0"/>
                <a:ea typeface="宋体" panose="02010600030101010101" pitchFamily="2" charset="-122"/>
              </a:rPr>
              <a:t>0</a:t>
            </a:r>
            <a:r>
              <a:rPr lang="zh-CN" altLang="en-US" sz="1200" kern="100" dirty="0">
                <a:latin typeface="Times New Roman" panose="02020603050405020304" pitchFamily="18" charset="0"/>
                <a:ea typeface="宋体" panose="02010600030101010101" pitchFamily="2" charset="-122"/>
              </a:rPr>
              <a:t>增加</a:t>
            </a:r>
            <a:r>
              <a:rPr lang="en-US" altLang="zh-CN" sz="1200" kern="100" dirty="0">
                <a:latin typeface="Times New Roman" panose="02020603050405020304" pitchFamily="18" charset="0"/>
                <a:ea typeface="宋体" panose="02010600030101010101" pitchFamily="2" charset="-122"/>
              </a:rPr>
              <a:t>“</a:t>
            </a:r>
            <a:r>
              <a:rPr lang="zh-CN" altLang="en-US" sz="1200" kern="100" dirty="0">
                <a:latin typeface="Times New Roman" panose="02020603050405020304" pitchFamily="18" charset="0"/>
                <a:ea typeface="宋体" panose="02010600030101010101" pitchFamily="2" charset="-122"/>
              </a:rPr>
              <a:t>京津冀协同发展数据库</a:t>
            </a:r>
            <a:r>
              <a:rPr lang="en-US" altLang="zh-CN" sz="1200" kern="100" dirty="0">
                <a:latin typeface="Times New Roman" panose="02020603050405020304" pitchFamily="18" charset="0"/>
                <a:ea typeface="宋体" panose="02010600030101010101" pitchFamily="2" charset="-122"/>
              </a:rPr>
              <a:t>“</a:t>
            </a:r>
            <a:r>
              <a:rPr lang="zh-CN" altLang="en-US" sz="1200" kern="100" dirty="0">
                <a:latin typeface="Times New Roman" panose="02020603050405020304" pitchFamily="18" charset="0"/>
                <a:ea typeface="宋体" panose="02010600030101010101" pitchFamily="2" charset="-122"/>
              </a:rPr>
              <a:t>和</a:t>
            </a:r>
            <a:r>
              <a:rPr lang="en-US" altLang="zh-CN" sz="1200" kern="100" dirty="0">
                <a:latin typeface="Times New Roman" panose="02020603050405020304" pitchFamily="18" charset="0"/>
                <a:ea typeface="宋体" panose="02010600030101010101" pitchFamily="2" charset="-122"/>
              </a:rPr>
              <a:t>“</a:t>
            </a:r>
            <a:r>
              <a:rPr lang="zh-CN" altLang="en-US" sz="1200" kern="100" dirty="0">
                <a:latin typeface="Times New Roman" panose="02020603050405020304" pitchFamily="18" charset="0"/>
                <a:ea typeface="宋体" panose="02010600030101010101" pitchFamily="2" charset="-122"/>
              </a:rPr>
              <a:t>台湾问题研究网</a:t>
            </a:r>
            <a:r>
              <a:rPr lang="en-US" altLang="zh-CN" sz="1200" kern="100" dirty="0">
                <a:latin typeface="Times New Roman" panose="02020603050405020304" pitchFamily="18" charset="0"/>
                <a:ea typeface="宋体" panose="02010600030101010101" pitchFamily="2" charset="-122"/>
              </a:rPr>
              <a:t>“””””</a:t>
            </a:r>
            <a:endParaRPr lang="en-US" altLang="zh-CN" sz="1200" kern="100" dirty="0">
              <a:latin typeface="Times New Roman" panose="02020603050405020304" pitchFamily="18" charset="0"/>
              <a:ea typeface="宋体" panose="02010600030101010101" pitchFamily="2" charset="-122"/>
            </a:endParaRPr>
          </a:p>
        </p:txBody>
      </p:sp>
      <p:cxnSp>
        <p:nvCxnSpPr>
          <p:cNvPr id="16" name="直接连接符 15"/>
          <p:cNvCxnSpPr/>
          <p:nvPr/>
        </p:nvCxnSpPr>
        <p:spPr>
          <a:xfrm>
            <a:off x="9949581" y="2375991"/>
            <a:ext cx="0" cy="43204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2"/>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240609" y="2159967"/>
            <a:ext cx="6696744" cy="523220"/>
          </a:xfrm>
          <a:prstGeom prst="rect">
            <a:avLst/>
          </a:prstGeom>
          <a:noFill/>
        </p:spPr>
        <p:txBody>
          <a:bodyPr wrap="square" rtlCol="0">
            <a:spAutoFit/>
          </a:bodyPr>
          <a:lstStyle/>
          <a:p>
            <a:r>
              <a:rPr lang="zh-CN" altLang="en-US" sz="2800" dirty="0" smtClean="0">
                <a:solidFill>
                  <a:srgbClr val="C00000"/>
                </a:solidFill>
                <a:effectLst>
                  <a:outerShdw blurRad="50800" dist="12700" dir="5040000" sx="101000" sy="101000" algn="ctr" rotWithShape="0">
                    <a:schemeClr val="bg1">
                      <a:lumMod val="65000"/>
                      <a:alpha val="77000"/>
                    </a:schemeClr>
                  </a:outerShdw>
                </a:effectLst>
                <a:latin typeface="微软雅黑" panose="020B0503020204020204" pitchFamily="34" charset="-122"/>
                <a:ea typeface="微软雅黑" panose="020B0503020204020204" pitchFamily="34" charset="-122"/>
              </a:rPr>
              <a:t>第二部分      高校财经数据库资源简介</a:t>
            </a:r>
            <a:endParaRPr lang="zh-CN" altLang="en-US" sz="2800" dirty="0">
              <a:solidFill>
                <a:srgbClr val="C00000"/>
              </a:solidFill>
              <a:effectLst>
                <a:outerShdw blurRad="50800" dist="12700" dir="5040000" sx="101000" sy="101000" algn="ctr" rotWithShape="0">
                  <a:schemeClr val="bg1">
                    <a:lumMod val="65000"/>
                    <a:alpha val="77000"/>
                  </a:schemeClr>
                </a:outerShdw>
              </a:effectLst>
              <a:latin typeface="微软雅黑" panose="020B0503020204020204" pitchFamily="34" charset="-122"/>
              <a:ea typeface="微软雅黑" panose="020B0503020204020204" pitchFamily="34" charset="-122"/>
            </a:endParaRPr>
          </a:p>
        </p:txBody>
      </p:sp>
      <p:pic>
        <p:nvPicPr>
          <p:cNvPr id="7" name="Picture 2" descr="D:\desk\公司logo\infobank-logo.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60289" y="4896271"/>
            <a:ext cx="1584177" cy="60383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5"/>
          <p:cNvSpPr txBox="1"/>
          <p:nvPr/>
        </p:nvSpPr>
        <p:spPr>
          <a:xfrm>
            <a:off x="5616873" y="5976391"/>
            <a:ext cx="6840760" cy="338554"/>
          </a:xfrm>
          <a:prstGeom prst="rect">
            <a:avLst/>
          </a:prstGeom>
          <a:noFill/>
        </p:spPr>
        <p:txBody>
          <a:bodyPr wrap="square" rtlCol="0">
            <a:spAutoFit/>
          </a:bodyPr>
          <a:lstStyle/>
          <a:p>
            <a:r>
              <a:rPr lang="zh-CN" altLang="en-US" sz="1600" dirty="0" smtClean="0">
                <a:solidFill>
                  <a:schemeClr val="bg1"/>
                </a:solidFill>
                <a:latin typeface="汉仪中宋繁" pitchFamily="49" charset="-122"/>
                <a:ea typeface="汉仪中宋繁" pitchFamily="49" charset="-122"/>
              </a:rPr>
              <a:t>中国资讯行（国际）有限公司         北京精讯云顿数据软件有限公司</a:t>
            </a:r>
            <a:endParaRPr lang="zh-CN" altLang="en-US" sz="1600" dirty="0">
              <a:solidFill>
                <a:schemeClr val="bg1"/>
              </a:solidFill>
              <a:latin typeface="汉仪中宋繁" pitchFamily="49" charset="-122"/>
              <a:ea typeface="汉仪中宋繁" pitchFamily="49" charset="-122"/>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 name="对象 6">
            <a:hlinkClick r:id="" action="ppaction://ole?verb=0"/>
          </p:cNvPr>
          <p:cNvGraphicFramePr>
            <a:graphicFrameLocks noChangeAspect="1"/>
          </p:cNvGraphicFramePr>
          <p:nvPr/>
        </p:nvGraphicFramePr>
        <p:xfrm>
          <a:off x="3985988" y="463685"/>
          <a:ext cx="10030521" cy="5640995"/>
        </p:xfrm>
        <a:graphic>
          <a:graphicData uri="http://schemas.openxmlformats.org/presentationml/2006/ole">
            <mc:AlternateContent xmlns:mc="http://schemas.openxmlformats.org/markup-compatibility/2006">
              <mc:Choice xmlns:v="urn:schemas-microsoft-com:vml" Requires="v">
                <p:oleObj spid="_x0000_s1025" name="演示文稿" r:id="rId1" imgW="10180320" imgH="5725795" progId="PowerPoint.Show.12">
                  <p:embed/>
                </p:oleObj>
              </mc:Choice>
              <mc:Fallback>
                <p:oleObj name="演示文稿" r:id="rId1" imgW="10180320" imgH="5725795" progId="PowerPoint.Show.12">
                  <p:embed/>
                  <p:pic>
                    <p:nvPicPr>
                      <p:cNvPr id="0" name="图片 1024" descr="image4"/>
                      <p:cNvPicPr>
                        <a:picLocks noChangeAspect="1"/>
                      </p:cNvPicPr>
                      <p:nvPr/>
                    </p:nvPicPr>
                    <p:blipFill>
                      <a:blip r:embed="rId2"/>
                      <a:stretch>
                        <a:fillRect/>
                      </a:stretch>
                    </p:blipFill>
                    <p:spPr>
                      <a:xfrm>
                        <a:off x="3985988" y="463685"/>
                        <a:ext cx="10030521" cy="5640995"/>
                      </a:xfrm>
                      <a:prstGeom prst="rect">
                        <a:avLst/>
                      </a:prstGeom>
                      <a:noFill/>
                      <a:ln w="9525">
                        <a:noFill/>
                      </a:ln>
                    </p:spPr>
                  </p:pic>
                </p:oleObj>
              </mc:Fallback>
            </mc:AlternateContent>
          </a:graphicData>
        </a:graphic>
      </p:graphicFrame>
      <p:sp>
        <p:nvSpPr>
          <p:cNvPr id="2" name="矩形 1"/>
          <p:cNvSpPr/>
          <p:nvPr/>
        </p:nvSpPr>
        <p:spPr>
          <a:xfrm>
            <a:off x="3384625" y="0"/>
            <a:ext cx="5832648" cy="431775"/>
          </a:xfrm>
          <a:prstGeom prst="rect">
            <a:avLst/>
          </a:prstGeom>
          <a:solidFill>
            <a:srgbClr val="F664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888681" y="-36"/>
            <a:ext cx="5112568" cy="400110"/>
          </a:xfrm>
          <a:prstGeom prst="rect">
            <a:avLst/>
          </a:prstGeom>
          <a:noFill/>
        </p:spPr>
        <p:txBody>
          <a:bodyPr wrap="square" rtlCol="0">
            <a:spAutoFit/>
          </a:bodyPr>
          <a:lstStyle/>
          <a:p>
            <a:r>
              <a:rPr lang="en-US" altLang="zh-CN" sz="2000" dirty="0" smtClean="0">
                <a:solidFill>
                  <a:schemeClr val="bg1"/>
                </a:solidFill>
                <a:latin typeface="+mj-ea"/>
                <a:ea typeface="+mj-ea"/>
              </a:rPr>
              <a:t>CALIS</a:t>
            </a:r>
            <a:r>
              <a:rPr lang="zh-CN" altLang="en-US" sz="2000" dirty="0" smtClean="0">
                <a:solidFill>
                  <a:schemeClr val="bg1"/>
                </a:solidFill>
                <a:latin typeface="+mj-ea"/>
                <a:ea typeface="+mj-ea"/>
              </a:rPr>
              <a:t>一类数据库高校财经数据库资源简介</a:t>
            </a:r>
            <a:endParaRPr lang="zh-CN" altLang="en-US" sz="2000" dirty="0">
              <a:solidFill>
                <a:schemeClr val="bg1"/>
              </a:solidFill>
              <a:latin typeface="+mj-ea"/>
              <a:ea typeface="+mj-ea"/>
            </a:endParaRPr>
          </a:p>
        </p:txBody>
      </p:sp>
      <p:sp>
        <p:nvSpPr>
          <p:cNvPr id="5" name="Rectangle 3"/>
          <p:cNvSpPr>
            <a:spLocks noChangeArrowheads="1"/>
          </p:cNvSpPr>
          <p:nvPr/>
        </p:nvSpPr>
        <p:spPr bwMode="auto">
          <a:xfrm>
            <a:off x="337301" y="1025509"/>
            <a:ext cx="5544616" cy="321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spcBef>
                <a:spcPct val="50000"/>
              </a:spcBef>
            </a:pPr>
            <a:r>
              <a:rPr lang="zh-CN" altLang="en-US" sz="2000" b="1" dirty="0">
                <a:ea typeface="微软雅黑" panose="020B0503020204020204" pitchFamily="34" charset="-122"/>
              </a:rPr>
              <a:t>       </a:t>
            </a:r>
            <a:r>
              <a:rPr lang="zh-CN" altLang="en-US" b="1" dirty="0">
                <a:ea typeface="微软雅黑" panose="020B0503020204020204" pitchFamily="34" charset="-122"/>
              </a:rPr>
              <a:t>高校财经数据库</a:t>
            </a:r>
            <a:r>
              <a:rPr lang="en-US" b="1" dirty="0" smtClean="0">
                <a:latin typeface="微软雅黑" panose="020B0503020204020204" pitchFamily="34" charset="-122"/>
                <a:ea typeface="微软雅黑" panose="020B0503020204020204" pitchFamily="34" charset="-122"/>
              </a:rPr>
              <a:t>：</a:t>
            </a:r>
            <a:r>
              <a:rPr lang="zh-CN" altLang="en-US" sz="1600" dirty="0" smtClean="0">
                <a:latin typeface="微软雅黑" panose="020B0503020204020204" pitchFamily="34" charset="-122"/>
                <a:ea typeface="微软雅黑" panose="020B0503020204020204" pitchFamily="34" charset="-122"/>
              </a:rPr>
              <a:t>事实与数值型的关系型数据库。</a:t>
            </a:r>
            <a:r>
              <a:rPr lang="zh-CN" altLang="en-US" dirty="0" smtClean="0">
                <a:latin typeface="微软雅黑" panose="020B0503020204020204" pitchFamily="34" charset="-122"/>
                <a:ea typeface="微软雅黑" panose="020B0503020204020204" pitchFamily="34" charset="-122"/>
              </a:rPr>
              <a:t>   </a:t>
            </a:r>
            <a:endParaRPr lang="zh-CN" altLang="en-US" dirty="0">
              <a:latin typeface="微软雅黑" panose="020B0503020204020204" pitchFamily="34" charset="-122"/>
              <a:ea typeface="微软雅黑" panose="020B0503020204020204" pitchFamily="34" charset="-122"/>
            </a:endParaRPr>
          </a:p>
          <a:p>
            <a:pPr eaLnBrk="1" hangingPunct="1">
              <a:lnSpc>
                <a:spcPct val="120000"/>
              </a:lnSpc>
              <a:spcBef>
                <a:spcPct val="50000"/>
              </a:spcBef>
            </a:pPr>
            <a:r>
              <a:rPr lang="zh-CN" altLang="en-US" dirty="0">
                <a:latin typeface="微软雅黑" panose="020B0503020204020204" pitchFamily="34" charset="-122"/>
                <a:ea typeface="微软雅黑" panose="020B0503020204020204" pitchFamily="34" charset="-122"/>
              </a:rPr>
              <a:t>       </a:t>
            </a:r>
            <a:r>
              <a:rPr lang="zh-CN" altLang="en-US" b="1" dirty="0">
                <a:latin typeface="微软雅黑" panose="020B0503020204020204" pitchFamily="34" charset="-122"/>
                <a:ea typeface="微软雅黑" panose="020B0503020204020204" pitchFamily="34" charset="-122"/>
              </a:rPr>
              <a:t>BJ</a:t>
            </a:r>
            <a:r>
              <a:rPr lang="zh-CN" altLang="en-US" b="1" dirty="0">
                <a:ea typeface="微软雅黑" panose="020B0503020204020204" pitchFamily="34" charset="-122"/>
              </a:rPr>
              <a:t>INFOBANK</a:t>
            </a:r>
            <a:r>
              <a:rPr lang="zh-CN" altLang="en-US" sz="1600" dirty="0">
                <a:latin typeface="微软雅黑" panose="020B0503020204020204" pitchFamily="34" charset="-122"/>
                <a:ea typeface="微软雅黑" panose="020B0503020204020204" pitchFamily="34" charset="-122"/>
              </a:rPr>
              <a:t>采集来自国内</a:t>
            </a:r>
            <a:r>
              <a:rPr lang="en-US" altLang="zh-CN" sz="1600" dirty="0" smtClean="0">
                <a:latin typeface="微软雅黑" panose="020B0503020204020204" pitchFamily="34" charset="-122"/>
                <a:ea typeface="微软雅黑" panose="020B0503020204020204" pitchFamily="34" charset="-122"/>
              </a:rPr>
              <a:t>1400</a:t>
            </a:r>
            <a:r>
              <a:rPr lang="zh-CN" altLang="en-US" sz="1600" dirty="0">
                <a:latin typeface="微软雅黑" panose="020B0503020204020204" pitchFamily="34" charset="-122"/>
                <a:ea typeface="微软雅黑" panose="020B0503020204020204" pitchFamily="34" charset="-122"/>
              </a:rPr>
              <a:t>多家媒体、国外</a:t>
            </a:r>
            <a:r>
              <a:rPr lang="zh-CN" altLang="en-US" sz="1600" dirty="0" smtClean="0">
                <a:latin typeface="微软雅黑" panose="020B0503020204020204" pitchFamily="34" charset="-122"/>
                <a:ea typeface="微软雅黑" panose="020B0503020204020204" pitchFamily="34" charset="-122"/>
              </a:rPr>
              <a:t>100多家</a:t>
            </a:r>
            <a:r>
              <a:rPr lang="zh-CN" altLang="en-US" sz="1600" dirty="0">
                <a:latin typeface="微软雅黑" panose="020B0503020204020204" pitchFamily="34" charset="-122"/>
                <a:ea typeface="微软雅黑" panose="020B0503020204020204" pitchFamily="34" charset="-122"/>
              </a:rPr>
              <a:t>媒体的公开信息，同时与国内百余家官方和行业权威机构合作，为广大用户提供丰富的中文商业信息</a:t>
            </a:r>
            <a:r>
              <a:rPr lang="zh-CN" altLang="en-US" dirty="0">
                <a:latin typeface="微软雅黑" panose="020B0503020204020204" pitchFamily="34" charset="-122"/>
                <a:ea typeface="微软雅黑" panose="020B0503020204020204" pitchFamily="34" charset="-122"/>
              </a:rPr>
              <a:t>。</a:t>
            </a:r>
            <a:endParaRPr lang="zh-CN" altLang="en-US" dirty="0">
              <a:latin typeface="微软雅黑" panose="020B0503020204020204" pitchFamily="34" charset="-122"/>
              <a:ea typeface="微软雅黑" panose="020B0503020204020204" pitchFamily="34" charset="-122"/>
            </a:endParaRPr>
          </a:p>
          <a:p>
            <a:pPr eaLnBrk="1" hangingPunct="1">
              <a:lnSpc>
                <a:spcPct val="120000"/>
              </a:lnSpc>
              <a:spcBef>
                <a:spcPct val="50000"/>
              </a:spcBef>
            </a:pPr>
            <a:r>
              <a:rPr lang="zh-CN" altLang="en-US" dirty="0">
                <a:latin typeface="微软雅黑" panose="020B0503020204020204" pitchFamily="34" charset="-122"/>
                <a:ea typeface="微软雅黑" panose="020B0503020204020204" pitchFamily="34" charset="-122"/>
              </a:rPr>
              <a:t>     </a:t>
            </a:r>
            <a:r>
              <a:rPr lang="zh-CN" altLang="en-US" dirty="0">
                <a:ea typeface="微软雅黑" panose="020B0503020204020204" pitchFamily="34" charset="-122"/>
              </a:rPr>
              <a:t> </a:t>
            </a:r>
            <a:r>
              <a:rPr lang="zh-CN" altLang="en-US" b="1" dirty="0">
                <a:ea typeface="微软雅黑" panose="020B0503020204020204" pitchFamily="34" charset="-122"/>
              </a:rPr>
              <a:t>BJINFOBANK</a:t>
            </a:r>
            <a:r>
              <a:rPr lang="zh-CN" altLang="en-US" sz="1600" dirty="0" smtClean="0">
                <a:latin typeface="微软雅黑" panose="020B0503020204020204" pitchFamily="34" charset="-122"/>
                <a:ea typeface="微软雅黑" panose="020B0503020204020204" pitchFamily="34" charset="-122"/>
              </a:rPr>
              <a:t>由</a:t>
            </a:r>
            <a:r>
              <a:rPr lang="en-US" altLang="zh-CN" sz="1600" dirty="0" smtClean="0">
                <a:latin typeface="微软雅黑" panose="020B0503020204020204" pitchFamily="34" charset="-122"/>
                <a:ea typeface="微软雅黑" panose="020B0503020204020204" pitchFamily="34" charset="-122"/>
              </a:rPr>
              <a:t>7</a:t>
            </a:r>
            <a:r>
              <a:rPr lang="zh-CN" altLang="en-US" sz="1600" dirty="0" smtClean="0">
                <a:latin typeface="微软雅黑" panose="020B0503020204020204" pitchFamily="34" charset="-122"/>
                <a:ea typeface="微软雅黑" panose="020B0503020204020204" pitchFamily="34" charset="-122"/>
              </a:rPr>
              <a:t>个每日更新的子数据库和历史数据库（包含</a:t>
            </a:r>
            <a:r>
              <a:rPr lang="en-US" altLang="zh-CN" sz="1600" dirty="0" smtClean="0">
                <a:latin typeface="微软雅黑" panose="020B0503020204020204" pitchFamily="34" charset="-122"/>
                <a:ea typeface="微软雅黑" panose="020B0503020204020204" pitchFamily="34" charset="-122"/>
              </a:rPr>
              <a:t>7</a:t>
            </a:r>
            <a:r>
              <a:rPr lang="zh-CN" altLang="en-US" sz="1600" dirty="0" smtClean="0">
                <a:latin typeface="微软雅黑" panose="020B0503020204020204" pitchFamily="34" charset="-122"/>
                <a:ea typeface="微软雅黑" panose="020B0503020204020204" pitchFamily="34" charset="-122"/>
              </a:rPr>
              <a:t>个子库）两大部分组成，拥有</a:t>
            </a:r>
            <a:r>
              <a:rPr lang="en-US" altLang="zh-CN" sz="1600" dirty="0" smtClean="0">
                <a:latin typeface="微软雅黑" panose="020B0503020204020204" pitchFamily="34" charset="-122"/>
                <a:ea typeface="微软雅黑" panose="020B0503020204020204" pitchFamily="34" charset="-122"/>
              </a:rPr>
              <a:t>200</a:t>
            </a:r>
            <a:r>
              <a:rPr lang="zh-CN" altLang="en-US" sz="1600" dirty="0">
                <a:latin typeface="微软雅黑" panose="020B0503020204020204" pitchFamily="34" charset="-122"/>
                <a:ea typeface="微软雅黑" panose="020B0503020204020204" pitchFamily="34" charset="-122"/>
              </a:rPr>
              <a:t>亿的汉字储量，累计包含专业文献</a:t>
            </a:r>
            <a:r>
              <a:rPr lang="zh-CN" altLang="en-US" sz="1600" dirty="0" smtClean="0">
                <a:latin typeface="微软雅黑" panose="020B0503020204020204" pitchFamily="34" charset="-122"/>
                <a:ea typeface="微软雅黑" panose="020B0503020204020204" pitchFamily="34" charset="-122"/>
              </a:rPr>
              <a:t>超过</a:t>
            </a:r>
            <a:r>
              <a:rPr lang="en-US" altLang="zh-CN" sz="1600" dirty="0" smtClean="0">
                <a:latin typeface="微软雅黑" panose="020B0503020204020204" pitchFamily="34" charset="-122"/>
                <a:ea typeface="微软雅黑" panose="020B0503020204020204" pitchFamily="34" charset="-122"/>
              </a:rPr>
              <a:t>1</a:t>
            </a:r>
            <a:r>
              <a:rPr lang="en-US" altLang="zh-CN" sz="1600" dirty="0" smtClean="0">
                <a:latin typeface="微软雅黑" panose="020B0503020204020204" pitchFamily="34" charset="-122"/>
                <a:ea typeface="微软雅黑" panose="020B0503020204020204" pitchFamily="34" charset="-122"/>
              </a:rPr>
              <a:t>000</a:t>
            </a:r>
            <a:r>
              <a:rPr lang="zh-CN" altLang="en-US" sz="1600" dirty="0">
                <a:latin typeface="微软雅黑" panose="020B0503020204020204" pitchFamily="34" charset="-122"/>
                <a:ea typeface="微软雅黑" panose="020B0503020204020204" pitchFamily="34" charset="-122"/>
              </a:rPr>
              <a:t>万篇，资讯内容涉及19个大类，197个行业</a:t>
            </a:r>
            <a:r>
              <a:rPr lang="zh-CN" altLang="en-US" sz="1600" dirty="0" smtClean="0">
                <a:latin typeface="微软雅黑" panose="020B0503020204020204" pitchFamily="34" charset="-122"/>
                <a:ea typeface="微软雅黑" panose="020B0503020204020204" pitchFamily="34" charset="-122"/>
              </a:rPr>
              <a:t>，同时</a:t>
            </a:r>
            <a:r>
              <a:rPr lang="zh-CN" altLang="en-US" sz="1600" dirty="0">
                <a:latin typeface="微软雅黑" panose="020B0503020204020204" pitchFamily="34" charset="-122"/>
                <a:ea typeface="微软雅黑" panose="020B0503020204020204" pitchFamily="34" charset="-122"/>
              </a:rPr>
              <a:t>还设有特点栏目，满足用户撰写</a:t>
            </a:r>
            <a:r>
              <a:rPr lang="zh-CN" altLang="en-US" sz="1600" dirty="0" smtClean="0">
                <a:latin typeface="微软雅黑" panose="020B0503020204020204" pitchFamily="34" charset="-122"/>
                <a:ea typeface="微软雅黑" panose="020B0503020204020204" pitchFamily="34" charset="-122"/>
              </a:rPr>
              <a:t>论文，了解</a:t>
            </a:r>
            <a:r>
              <a:rPr lang="zh-CN" altLang="en-US" sz="1600" dirty="0">
                <a:latin typeface="微软雅黑" panose="020B0503020204020204" pitchFamily="34" charset="-122"/>
                <a:ea typeface="微软雅黑" panose="020B0503020204020204" pitchFamily="34" charset="-122"/>
              </a:rPr>
              <a:t>行业信息等多样化需求。</a:t>
            </a:r>
            <a:endParaRPr lang="zh-CN" altLang="en-US" sz="1600" dirty="0">
              <a:latin typeface="微软雅黑" panose="020B0503020204020204" pitchFamily="34" charset="-122"/>
              <a:ea typeface="微软雅黑" panose="020B0503020204020204" pitchFamily="34" charset="-122"/>
            </a:endParaRPr>
          </a:p>
        </p:txBody>
      </p:sp>
      <p:pic>
        <p:nvPicPr>
          <p:cNvPr id="6" name="Picture 2" descr="D:\desk\公司logo\infobank-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6313" y="5468210"/>
            <a:ext cx="1584177" cy="60383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008361" y="1439887"/>
            <a:ext cx="11161240" cy="3066737"/>
          </a:xfrm>
          <a:prstGeom prst="rect">
            <a:avLst/>
          </a:prstGeom>
          <a:noFill/>
        </p:spPr>
        <p:txBody>
          <a:bodyPr wrap="square" rtlCol="0">
            <a:spAutoFit/>
          </a:bodyPr>
          <a:lstStyle/>
          <a:p>
            <a:pPr>
              <a:lnSpc>
                <a:spcPct val="104000"/>
              </a:lnSpc>
              <a:spcBef>
                <a:spcPct val="50000"/>
              </a:spcBef>
              <a:buClr>
                <a:srgbClr val="0000FF"/>
              </a:buClr>
            </a:pPr>
            <a:r>
              <a:rPr lang="zh-CN" altLang="en-US" sz="2000" b="1" dirty="0">
                <a:effectLst>
                  <a:outerShdw blurRad="38100" dist="38100" dir="2700000" algn="tl">
                    <a:srgbClr val="C0C0C0"/>
                  </a:outerShdw>
                </a:effectLst>
                <a:latin typeface="微软雅黑" panose="020B0503020204020204" pitchFamily="34" charset="-122"/>
                <a:ea typeface="微软雅黑" panose="020B0503020204020204" pitchFamily="34" charset="-122"/>
              </a:rPr>
              <a:t>数据全面：    </a:t>
            </a:r>
            <a:endParaRPr lang="en-US" altLang="zh-CN" sz="2000" b="1" dirty="0" smtClean="0">
              <a:effectLst>
                <a:outerShdw blurRad="38100" dist="38100" dir="2700000" algn="tl">
                  <a:srgbClr val="C0C0C0"/>
                </a:outerShdw>
              </a:effectLst>
              <a:latin typeface="微软雅黑" panose="020B0503020204020204" pitchFamily="34" charset="-122"/>
              <a:ea typeface="微软雅黑" panose="020B0503020204020204" pitchFamily="34" charset="-122"/>
            </a:endParaRPr>
          </a:p>
          <a:p>
            <a:pPr>
              <a:lnSpc>
                <a:spcPct val="104000"/>
              </a:lnSpc>
              <a:spcBef>
                <a:spcPct val="50000"/>
              </a:spcBef>
              <a:buClr>
                <a:srgbClr val="0000FF"/>
              </a:buClr>
            </a:pPr>
            <a:r>
              <a:rPr lang="zh-CN" altLang="en-US" dirty="0" smtClean="0">
                <a:latin typeface="微软雅黑" panose="020B0503020204020204" pitchFamily="34" charset="-122"/>
                <a:ea typeface="微软雅黑" panose="020B0503020204020204" pitchFamily="34" charset="-122"/>
              </a:rPr>
              <a:t>       收录</a:t>
            </a:r>
            <a:r>
              <a:rPr lang="zh-CN" altLang="en-US" dirty="0">
                <a:latin typeface="微软雅黑" panose="020B0503020204020204" pitchFamily="34" charset="-122"/>
                <a:ea typeface="微软雅黑" panose="020B0503020204020204" pitchFamily="34" charset="-122"/>
              </a:rPr>
              <a:t>了中国大陆从中央到地方</a:t>
            </a:r>
            <a:r>
              <a:rPr lang="zh-CN" altLang="en-US" dirty="0" smtClean="0">
                <a:latin typeface="微软雅黑" panose="020B0503020204020204" pitchFamily="34" charset="-122"/>
                <a:ea typeface="微软雅黑" panose="020B0503020204020204" pitchFamily="34" charset="-122"/>
              </a:rPr>
              <a:t>1</a:t>
            </a:r>
            <a:r>
              <a:rPr lang="en-US" altLang="zh-CN" dirty="0" smtClean="0">
                <a:latin typeface="微软雅黑" panose="020B0503020204020204" pitchFamily="34" charset="-122"/>
                <a:ea typeface="微软雅黑" panose="020B0503020204020204" pitchFamily="34" charset="-122"/>
              </a:rPr>
              <a:t>400</a:t>
            </a:r>
            <a:r>
              <a:rPr lang="zh-CN" altLang="en-US" dirty="0">
                <a:latin typeface="微软雅黑" panose="020B0503020204020204" pitchFamily="34" charset="-122"/>
                <a:ea typeface="微软雅黑" panose="020B0503020204020204" pitchFamily="34" charset="-122"/>
              </a:rPr>
              <a:t>多种核心主流媒体，包括报纸</a:t>
            </a:r>
            <a:r>
              <a:rPr lang="zh-CN" altLang="en-US" dirty="0" smtClean="0">
                <a:latin typeface="微软雅黑" panose="020B0503020204020204" pitchFamily="34" charset="-122"/>
                <a:ea typeface="微软雅黑" panose="020B0503020204020204" pitchFamily="34" charset="-122"/>
              </a:rPr>
              <a:t>、 </a:t>
            </a:r>
            <a:r>
              <a:rPr lang="zh-CN" altLang="en-US" dirty="0">
                <a:latin typeface="微软雅黑" panose="020B0503020204020204" pitchFamily="34" charset="-122"/>
                <a:ea typeface="微软雅黑" panose="020B0503020204020204" pitchFamily="34" charset="-122"/>
              </a:rPr>
              <a:t>杂志、学报、书籍和各类年鉴，以及部分海外综合类、</a:t>
            </a:r>
            <a:r>
              <a:rPr lang="zh-CN" altLang="en-US" dirty="0" smtClean="0">
                <a:latin typeface="微软雅黑" panose="020B0503020204020204" pitchFamily="34" charset="-122"/>
                <a:ea typeface="微软雅黑" panose="020B0503020204020204" pitchFamily="34" charset="-122"/>
              </a:rPr>
              <a:t>财经类报纸</a:t>
            </a:r>
            <a:r>
              <a:rPr lang="zh-CN" altLang="en-US" dirty="0">
                <a:latin typeface="微软雅黑" panose="020B0503020204020204" pitchFamily="34" charset="-122"/>
                <a:ea typeface="微软雅黑" panose="020B0503020204020204" pitchFamily="34" charset="-122"/>
              </a:rPr>
              <a:t>，部分政府或民间专业信息机构的宏观经济分析或行</a:t>
            </a:r>
            <a:r>
              <a:rPr lang="zh-CN" altLang="en-US" dirty="0" smtClean="0">
                <a:latin typeface="微软雅黑" panose="020B0503020204020204" pitchFamily="34" charset="-122"/>
                <a:ea typeface="微软雅黑" panose="020B0503020204020204" pitchFamily="34" charset="-122"/>
              </a:rPr>
              <a:t>业报告</a:t>
            </a:r>
            <a:r>
              <a:rPr lang="zh-CN" altLang="en-US" dirty="0">
                <a:latin typeface="微软雅黑" panose="020B0503020204020204" pitchFamily="34" charset="-122"/>
                <a:ea typeface="微软雅黑" panose="020B0503020204020204" pitchFamily="34" charset="-122"/>
              </a:rPr>
              <a:t>，全面反映了全国各地区、各行业的经济动态，部分信息</a:t>
            </a:r>
            <a:r>
              <a:rPr lang="zh-CN" altLang="en-US" dirty="0" smtClean="0">
                <a:latin typeface="微软雅黑" panose="020B0503020204020204" pitchFamily="34" charset="-122"/>
                <a:ea typeface="微软雅黑" panose="020B0503020204020204" pitchFamily="34" charset="-122"/>
              </a:rPr>
              <a:t>可回溯</a:t>
            </a:r>
            <a:r>
              <a:rPr lang="zh-CN" altLang="en-US" dirty="0">
                <a:latin typeface="微软雅黑" panose="020B0503020204020204" pitchFamily="34" charset="-122"/>
                <a:ea typeface="微软雅黑" panose="020B0503020204020204" pitchFamily="34" charset="-122"/>
              </a:rPr>
              <a:t>到1903年。此外还包括部分合作机构提供的专业信息。</a:t>
            </a:r>
            <a:endParaRPr lang="en-US" altLang="zh-CN" dirty="0">
              <a:latin typeface="微软雅黑" panose="020B0503020204020204" pitchFamily="34" charset="-122"/>
              <a:ea typeface="微软雅黑" panose="020B0503020204020204" pitchFamily="34" charset="-122"/>
            </a:endParaRPr>
          </a:p>
          <a:p>
            <a:pPr>
              <a:lnSpc>
                <a:spcPct val="104000"/>
              </a:lnSpc>
              <a:spcBef>
                <a:spcPct val="50000"/>
              </a:spcBef>
              <a:buClr>
                <a:srgbClr val="0000FF"/>
              </a:buClr>
            </a:pPr>
            <a:endParaRPr lang="zh-CN" altLang="en-US" dirty="0">
              <a:latin typeface="微软雅黑" panose="020B0503020204020204" pitchFamily="34" charset="-122"/>
              <a:ea typeface="微软雅黑" panose="020B0503020204020204" pitchFamily="34" charset="-122"/>
            </a:endParaRPr>
          </a:p>
          <a:p>
            <a:pPr>
              <a:lnSpc>
                <a:spcPct val="104000"/>
              </a:lnSpc>
              <a:spcBef>
                <a:spcPct val="50000"/>
              </a:spcBef>
              <a:buClr>
                <a:srgbClr val="0000FF"/>
              </a:buClr>
            </a:pPr>
            <a:r>
              <a:rPr lang="zh-CN" altLang="en-US" sz="2000" b="1" dirty="0" smtClean="0">
                <a:effectLst>
                  <a:outerShdw blurRad="38100" dist="38100" dir="2700000" algn="tl">
                    <a:srgbClr val="C0C0C0"/>
                  </a:outerShdw>
                </a:effectLst>
                <a:latin typeface="微软雅黑" panose="020B0503020204020204" pitchFamily="34" charset="-122"/>
                <a:ea typeface="微软雅黑" panose="020B0503020204020204" pitchFamily="34" charset="-122"/>
              </a:rPr>
              <a:t>学科划分粒度：</a:t>
            </a:r>
            <a:r>
              <a:rPr lang="zh-CN" altLang="en-US" b="1" dirty="0" smtClean="0">
                <a:effectLst>
                  <a:outerShdw blurRad="38100" dist="38100" dir="2700000" algn="tl">
                    <a:srgbClr val="C0C0C0"/>
                  </a:outerShdw>
                </a:effectLst>
                <a:latin typeface="微软雅黑" panose="020B0503020204020204" pitchFamily="34" charset="-122"/>
                <a:ea typeface="微软雅黑" panose="020B0503020204020204" pitchFamily="34" charset="-122"/>
              </a:rPr>
              <a:t>   </a:t>
            </a:r>
            <a:endParaRPr lang="zh-CN" altLang="en-US" b="1" dirty="0">
              <a:effectLst>
                <a:outerShdw blurRad="38100" dist="38100" dir="2700000" algn="tl">
                  <a:srgbClr val="C0C0C0"/>
                </a:outerShdw>
              </a:effectLst>
              <a:latin typeface="微软雅黑" panose="020B0503020204020204" pitchFamily="34" charset="-122"/>
              <a:ea typeface="微软雅黑" panose="020B0503020204020204" pitchFamily="34" charset="-122"/>
            </a:endParaRPr>
          </a:p>
          <a:p>
            <a:pPr>
              <a:lnSpc>
                <a:spcPct val="104000"/>
              </a:lnSpc>
              <a:spcBef>
                <a:spcPct val="50000"/>
              </a:spcBef>
              <a:buClr>
                <a:srgbClr val="0000FF"/>
              </a:buClr>
            </a:pPr>
            <a:r>
              <a:rPr lang="zh-CN" altLang="en-US" dirty="0" smtClean="0">
                <a:latin typeface="微软雅黑" panose="020B0503020204020204" pitchFamily="34" charset="-122"/>
                <a:ea typeface="微软雅黑" panose="020B0503020204020204" pitchFamily="34" charset="-122"/>
              </a:rPr>
              <a:t>       人文社科类数据库，适用于新闻、财经、商业、法律、统计、金融等专业</a:t>
            </a:r>
            <a:r>
              <a:rPr lang="zh-CN" altLang="en-US" sz="2000" dirty="0" smtClean="0">
                <a:effectLst>
                  <a:outerShdw blurRad="38100" dist="38100" dir="2700000" algn="tl">
                    <a:srgbClr val="C0C0C0"/>
                  </a:outerShdw>
                </a:effectLst>
                <a:latin typeface="微软雅黑" panose="020B0503020204020204" pitchFamily="34" charset="-122"/>
                <a:ea typeface="微软雅黑" panose="020B0503020204020204" pitchFamily="34" charset="-122"/>
              </a:rPr>
              <a:t>。</a:t>
            </a:r>
            <a:endParaRPr lang="zh-CN" altLang="en-US" sz="2000" dirty="0" smtClean="0">
              <a:effectLst>
                <a:outerShdw blurRad="38100" dist="38100" dir="2700000" algn="tl">
                  <a:srgbClr val="C0C0C0"/>
                </a:outerShdw>
              </a:effectLst>
              <a:latin typeface="微软雅黑" panose="020B0503020204020204" pitchFamily="34" charset="-122"/>
              <a:ea typeface="微软雅黑" panose="020B0503020204020204" pitchFamily="34" charset="-122"/>
            </a:endParaRPr>
          </a:p>
          <a:p>
            <a:endParaRPr lang="zh-CN" altLang="en-US" dirty="0"/>
          </a:p>
        </p:txBody>
      </p:sp>
      <p:sp>
        <p:nvSpPr>
          <p:cNvPr id="4" name="矩形 3"/>
          <p:cNvSpPr/>
          <p:nvPr/>
        </p:nvSpPr>
        <p:spPr>
          <a:xfrm>
            <a:off x="3337697" y="0"/>
            <a:ext cx="5832648" cy="431775"/>
          </a:xfrm>
          <a:prstGeom prst="rect">
            <a:avLst/>
          </a:prstGeom>
          <a:solidFill>
            <a:srgbClr val="F664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3909201" y="31665"/>
            <a:ext cx="5000660" cy="400110"/>
          </a:xfrm>
          <a:prstGeom prst="rect">
            <a:avLst/>
          </a:prstGeom>
          <a:noFill/>
        </p:spPr>
        <p:txBody>
          <a:bodyPr wrap="square" rtlCol="0">
            <a:spAutoFit/>
          </a:bodyPr>
          <a:lstStyle/>
          <a:p>
            <a:r>
              <a:rPr lang="en-US" altLang="zh-CN" sz="2000" dirty="0" smtClean="0">
                <a:solidFill>
                  <a:schemeClr val="bg1"/>
                </a:solidFill>
                <a:latin typeface="+mj-ea"/>
                <a:ea typeface="+mj-ea"/>
              </a:rPr>
              <a:t>CALIS</a:t>
            </a:r>
            <a:r>
              <a:rPr lang="zh-CN" altLang="en-US" sz="2000" dirty="0" smtClean="0">
                <a:solidFill>
                  <a:schemeClr val="bg1"/>
                </a:solidFill>
                <a:latin typeface="+mj-ea"/>
                <a:ea typeface="+mj-ea"/>
              </a:rPr>
              <a:t>一类数据库高校财经数据库资源简介</a:t>
            </a:r>
            <a:endParaRPr lang="zh-CN" altLang="en-US" sz="2000" dirty="0">
              <a:solidFill>
                <a:schemeClr val="bg1"/>
              </a:solidFill>
              <a:latin typeface="+mj-ea"/>
              <a:ea typeface="+mj-ea"/>
            </a:endParaRPr>
          </a:p>
        </p:txBody>
      </p:sp>
      <p:pic>
        <p:nvPicPr>
          <p:cNvPr id="6" name="Picture 2" descr="D:\desk\公司logo\infobank-logo.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60289" y="4896271"/>
            <a:ext cx="1584177" cy="60383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5"/>
          <p:cNvSpPr txBox="1"/>
          <p:nvPr/>
        </p:nvSpPr>
        <p:spPr>
          <a:xfrm>
            <a:off x="5616873" y="5976391"/>
            <a:ext cx="6840760" cy="338554"/>
          </a:xfrm>
          <a:prstGeom prst="rect">
            <a:avLst/>
          </a:prstGeom>
          <a:noFill/>
        </p:spPr>
        <p:txBody>
          <a:bodyPr wrap="square" rtlCol="0">
            <a:spAutoFit/>
          </a:bodyPr>
          <a:lstStyle/>
          <a:p>
            <a:r>
              <a:rPr lang="zh-CN" altLang="en-US" sz="1600" dirty="0" smtClean="0">
                <a:solidFill>
                  <a:schemeClr val="bg1"/>
                </a:solidFill>
                <a:latin typeface="汉仪中宋繁" pitchFamily="49" charset="-122"/>
                <a:ea typeface="汉仪中宋繁" pitchFamily="49" charset="-122"/>
              </a:rPr>
              <a:t>中国资讯行（国际）有限公司         北京精讯云顿数据软件有限公司</a:t>
            </a:r>
            <a:endParaRPr lang="zh-CN" altLang="en-US" sz="1600" dirty="0">
              <a:solidFill>
                <a:schemeClr val="bg1"/>
              </a:solidFill>
              <a:latin typeface="汉仪中宋繁" pitchFamily="49" charset="-122"/>
              <a:ea typeface="汉仪中宋繁" pitchFamily="49" charset="-122"/>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88281" y="791815"/>
            <a:ext cx="12241359" cy="3903633"/>
          </a:xfrm>
          <a:prstGeom prst="rect">
            <a:avLst/>
          </a:prstGeom>
        </p:spPr>
        <p:txBody>
          <a:bodyPr wrap="square">
            <a:spAutoFit/>
          </a:bodyPr>
          <a:lstStyle/>
          <a:p>
            <a:pPr>
              <a:lnSpc>
                <a:spcPts val="2000"/>
              </a:lnSpc>
              <a:spcBef>
                <a:spcPct val="50000"/>
              </a:spcBef>
              <a:buClr>
                <a:srgbClr val="0000FF"/>
              </a:buClr>
            </a:pPr>
            <a:r>
              <a:rPr lang="zh-CN" altLang="en-US" b="1" dirty="0" smtClean="0">
                <a:effectLst>
                  <a:outerShdw blurRad="38100" dist="38100" dir="2700000" algn="tl">
                    <a:srgbClr val="C0C0C0"/>
                  </a:outerShdw>
                </a:effectLst>
                <a:latin typeface="微软雅黑" panose="020B0503020204020204" pitchFamily="34" charset="-122"/>
                <a:ea typeface="微软雅黑" panose="020B0503020204020204" pitchFamily="34" charset="-122"/>
              </a:rPr>
              <a:t>文献类别和检索方式：</a:t>
            </a:r>
            <a:endParaRPr lang="en-US" altLang="zh-CN" b="1" dirty="0" smtClean="0">
              <a:effectLst>
                <a:outerShdw blurRad="38100" dist="38100" dir="2700000" algn="tl">
                  <a:srgbClr val="C0C0C0"/>
                </a:outerShdw>
              </a:effectLst>
              <a:latin typeface="微软雅黑" panose="020B0503020204020204" pitchFamily="34" charset="-122"/>
              <a:ea typeface="微软雅黑" panose="020B0503020204020204" pitchFamily="34" charset="-122"/>
            </a:endParaRPr>
          </a:p>
          <a:p>
            <a:pPr>
              <a:lnSpc>
                <a:spcPts val="2000"/>
              </a:lnSpc>
              <a:spcBef>
                <a:spcPct val="50000"/>
              </a:spcBef>
              <a:buClr>
                <a:srgbClr val="0000FF"/>
              </a:buClr>
            </a:pPr>
            <a:r>
              <a:rPr lang="en-US" altLang="zh-CN" b="1" dirty="0">
                <a:effectLst>
                  <a:outerShdw blurRad="38100" dist="38100" dir="2700000" algn="tl">
                    <a:srgbClr val="C0C0C0"/>
                  </a:outerShdw>
                </a:effectLst>
                <a:latin typeface="微软雅黑" panose="020B0503020204020204" pitchFamily="34" charset="-122"/>
                <a:ea typeface="微软雅黑" panose="020B0503020204020204" pitchFamily="34" charset="-122"/>
              </a:rPr>
              <a:t> </a:t>
            </a:r>
            <a:r>
              <a:rPr lang="en-US" altLang="zh-CN" b="1" dirty="0" smtClean="0">
                <a:effectLst>
                  <a:outerShdw blurRad="38100" dist="38100" dir="2700000" algn="tl">
                    <a:srgbClr val="C0C0C0"/>
                  </a:outerShdw>
                </a:effectLst>
                <a:latin typeface="微软雅黑" panose="020B0503020204020204" pitchFamily="34" charset="-122"/>
                <a:ea typeface="微软雅黑" panose="020B0503020204020204" pitchFamily="34" charset="-122"/>
              </a:rPr>
              <a:t>       </a:t>
            </a:r>
            <a:r>
              <a:rPr lang="zh-CN" altLang="en-US" dirty="0" smtClean="0">
                <a:effectLst>
                  <a:outerShdw blurRad="38100" dist="38100" dir="2700000" algn="tl">
                    <a:srgbClr val="C0C0C0"/>
                  </a:outerShdw>
                </a:effectLst>
                <a:latin typeface="微软雅黑" panose="020B0503020204020204" pitchFamily="34" charset="-122"/>
                <a:ea typeface="微软雅黑" panose="020B0503020204020204" pitchFamily="34" charset="-122"/>
              </a:rPr>
              <a:t>BJ</a:t>
            </a:r>
            <a:r>
              <a:rPr lang="en-US" altLang="zh-CN" dirty="0" smtClean="0">
                <a:ea typeface="微软雅黑" panose="020B0503020204020204" pitchFamily="34" charset="-122"/>
              </a:rPr>
              <a:t>INFOBANK</a:t>
            </a:r>
            <a:r>
              <a:rPr lang="zh-CN" altLang="en-US" dirty="0">
                <a:latin typeface="微软雅黑" panose="020B0503020204020204" pitchFamily="34" charset="-122"/>
                <a:ea typeface="微软雅黑" panose="020B0503020204020204" pitchFamily="34" charset="-122"/>
              </a:rPr>
              <a:t>平台</a:t>
            </a:r>
            <a:r>
              <a:rPr lang="zh-CN" altLang="en-US" dirty="0" smtClean="0">
                <a:latin typeface="微软雅黑" panose="020B0503020204020204" pitchFamily="34" charset="-122"/>
                <a:ea typeface="微软雅黑" panose="020B0503020204020204" pitchFamily="34" charset="-122"/>
              </a:rPr>
              <a:t>提供的均为二次文献。</a:t>
            </a:r>
            <a:endParaRPr lang="en-US" altLang="zh-CN" dirty="0" smtClean="0">
              <a:latin typeface="微软雅黑" panose="020B0503020204020204" pitchFamily="34" charset="-122"/>
              <a:ea typeface="微软雅黑" panose="020B0503020204020204" pitchFamily="34" charset="-122"/>
            </a:endParaRPr>
          </a:p>
          <a:p>
            <a:pPr>
              <a:lnSpc>
                <a:spcPts val="2000"/>
              </a:lnSpc>
              <a:spcBef>
                <a:spcPct val="50000"/>
              </a:spcBef>
              <a:buClr>
                <a:srgbClr val="0000FF"/>
              </a:buClr>
            </a:pPr>
            <a:r>
              <a:rPr lang="en-US" altLang="zh-CN" dirty="0" smtClean="0">
                <a:latin typeface="微软雅黑" panose="020B0503020204020204" pitchFamily="34" charset="-122"/>
                <a:ea typeface="微软雅黑" panose="020B0503020204020204" pitchFamily="34" charset="-122"/>
              </a:rPr>
              <a:t>        </a:t>
            </a:r>
            <a:r>
              <a:rPr lang="zh-CN" altLang="en-US" dirty="0" smtClean="0">
                <a:latin typeface="微软雅黑" panose="020B0503020204020204" pitchFamily="34" charset="-122"/>
                <a:ea typeface="微软雅黑" panose="020B0503020204020204" pitchFamily="34" charset="-122"/>
              </a:rPr>
              <a:t>检索方式分为简易检索（直接查询），专业检索，二次检索，并库查询</a:t>
            </a:r>
            <a:endParaRPr lang="en-US" altLang="zh-CN" dirty="0" smtClean="0">
              <a:latin typeface="微软雅黑" panose="020B0503020204020204" pitchFamily="34" charset="-122"/>
              <a:ea typeface="微软雅黑" panose="020B0503020204020204" pitchFamily="34" charset="-122"/>
            </a:endParaRPr>
          </a:p>
          <a:p>
            <a:pPr>
              <a:lnSpc>
                <a:spcPts val="2000"/>
              </a:lnSpc>
              <a:spcBef>
                <a:spcPct val="50000"/>
              </a:spcBef>
              <a:buClr>
                <a:srgbClr val="0000FF"/>
              </a:buClr>
            </a:pPr>
            <a:r>
              <a:rPr lang="en-US" altLang="zh-CN" dirty="0" smtClean="0">
                <a:latin typeface="微软雅黑" panose="020B0503020204020204" pitchFamily="34" charset="-122"/>
                <a:ea typeface="微软雅黑" panose="020B0503020204020204" pitchFamily="34" charset="-122"/>
              </a:rPr>
              <a:t>        </a:t>
            </a:r>
            <a:r>
              <a:rPr lang="zh-CN" altLang="en-US" dirty="0" smtClean="0">
                <a:latin typeface="微软雅黑" panose="020B0503020204020204" pitchFamily="34" charset="-122"/>
                <a:ea typeface="微软雅黑" panose="020B0503020204020204" pitchFamily="34" charset="-122"/>
              </a:rPr>
              <a:t>千万篇文献秒级全文检索</a:t>
            </a:r>
            <a:endParaRPr lang="zh-CN" altLang="en-US" dirty="0">
              <a:latin typeface="微软雅黑" panose="020B0503020204020204" pitchFamily="34" charset="-122"/>
              <a:ea typeface="微软雅黑" panose="020B0503020204020204" pitchFamily="34" charset="-122"/>
            </a:endParaRPr>
          </a:p>
          <a:p>
            <a:pPr>
              <a:lnSpc>
                <a:spcPts val="2000"/>
              </a:lnSpc>
              <a:spcBef>
                <a:spcPct val="50000"/>
              </a:spcBef>
              <a:buClr>
                <a:srgbClr val="0000FF"/>
              </a:buClr>
            </a:pPr>
            <a:endParaRPr lang="zh-CN" altLang="en-US" dirty="0">
              <a:latin typeface="微软雅黑" panose="020B0503020204020204" pitchFamily="34" charset="-122"/>
              <a:ea typeface="微软雅黑" panose="020B0503020204020204" pitchFamily="34" charset="-122"/>
            </a:endParaRPr>
          </a:p>
          <a:p>
            <a:pPr>
              <a:lnSpc>
                <a:spcPts val="2000"/>
              </a:lnSpc>
              <a:spcBef>
                <a:spcPct val="50000"/>
              </a:spcBef>
              <a:buClr>
                <a:srgbClr val="0000FF"/>
              </a:buClr>
            </a:pPr>
            <a:r>
              <a:rPr lang="zh-CN" altLang="en-US" b="1" dirty="0" smtClean="0">
                <a:effectLst>
                  <a:outerShdw blurRad="38100" dist="38100" dir="2700000" algn="tl">
                    <a:srgbClr val="C0C0C0"/>
                  </a:outerShdw>
                </a:effectLst>
                <a:latin typeface="微软雅黑" panose="020B0503020204020204" pitchFamily="34" charset="-122"/>
                <a:ea typeface="微软雅黑" panose="020B0503020204020204" pitchFamily="34" charset="-122"/>
              </a:rPr>
              <a:t>数据库最小订购单元：</a:t>
            </a:r>
            <a:endParaRPr lang="en-US" altLang="zh-CN" b="1" dirty="0" smtClean="0">
              <a:effectLst>
                <a:outerShdw blurRad="38100" dist="38100" dir="2700000" algn="tl">
                  <a:srgbClr val="C0C0C0"/>
                </a:outerShdw>
              </a:effectLst>
              <a:latin typeface="微软雅黑" panose="020B0503020204020204" pitchFamily="34" charset="-122"/>
              <a:ea typeface="微软雅黑" panose="020B0503020204020204" pitchFamily="34" charset="-122"/>
            </a:endParaRPr>
          </a:p>
          <a:p>
            <a:pPr>
              <a:lnSpc>
                <a:spcPts val="2000"/>
              </a:lnSpc>
              <a:spcBef>
                <a:spcPct val="50000"/>
              </a:spcBef>
              <a:buClr>
                <a:srgbClr val="0000FF"/>
              </a:buClr>
            </a:pPr>
            <a:r>
              <a:rPr lang="en-US" altLang="zh-CN" b="1" dirty="0" smtClean="0">
                <a:effectLst>
                  <a:outerShdw blurRad="38100" dist="38100" dir="2700000" algn="tl">
                    <a:srgbClr val="C0C0C0"/>
                  </a:outerShdw>
                </a:effectLst>
                <a:latin typeface="微软雅黑" panose="020B0503020204020204" pitchFamily="34" charset="-122"/>
                <a:ea typeface="微软雅黑" panose="020B0503020204020204" pitchFamily="34" charset="-122"/>
              </a:rPr>
              <a:t>        </a:t>
            </a:r>
            <a:r>
              <a:rPr lang="en-US" altLang="zh-CN" dirty="0" smtClean="0">
                <a:effectLst>
                  <a:outerShdw blurRad="38100" dist="38100" dir="2700000" algn="tl">
                    <a:srgbClr val="C0C0C0"/>
                  </a:outerShdw>
                </a:effectLst>
                <a:latin typeface="微软雅黑" panose="020B0503020204020204" pitchFamily="34" charset="-122"/>
                <a:ea typeface="微软雅黑" panose="020B0503020204020204" pitchFamily="34" charset="-122"/>
              </a:rPr>
              <a:t>14</a:t>
            </a:r>
            <a:r>
              <a:rPr lang="zh-CN" altLang="en-US" dirty="0" smtClean="0">
                <a:effectLst>
                  <a:outerShdw blurRad="38100" dist="38100" dir="2700000" algn="tl">
                    <a:srgbClr val="C0C0C0"/>
                  </a:outerShdw>
                </a:effectLst>
                <a:latin typeface="微软雅黑" panose="020B0503020204020204" pitchFamily="34" charset="-122"/>
                <a:ea typeface="微软雅黑" panose="020B0503020204020204" pitchFamily="34" charset="-122"/>
              </a:rPr>
              <a:t>个字库作为一个整体库采购，分为远程锁定</a:t>
            </a:r>
            <a:r>
              <a:rPr lang="en-US" altLang="zh-CN" dirty="0" smtClean="0">
                <a:effectLst>
                  <a:outerShdw blurRad="38100" dist="38100" dir="2700000" algn="tl">
                    <a:srgbClr val="C0C0C0"/>
                  </a:outerShdw>
                </a:effectLst>
                <a:latin typeface="微软雅黑" panose="020B0503020204020204" pitchFamily="34" charset="-122"/>
                <a:ea typeface="微软雅黑" panose="020B0503020204020204" pitchFamily="34" charset="-122"/>
              </a:rPr>
              <a:t>IP</a:t>
            </a:r>
            <a:r>
              <a:rPr lang="zh-CN" altLang="en-US" dirty="0" smtClean="0">
                <a:effectLst>
                  <a:outerShdw blurRad="38100" dist="38100" dir="2700000" algn="tl">
                    <a:srgbClr val="C0C0C0"/>
                  </a:outerShdw>
                </a:effectLst>
                <a:latin typeface="微软雅黑" panose="020B0503020204020204" pitchFamily="34" charset="-122"/>
                <a:ea typeface="微软雅黑" panose="020B0503020204020204" pitchFamily="34" charset="-122"/>
              </a:rPr>
              <a:t>和镜像服务两种方式</a:t>
            </a:r>
            <a:endParaRPr lang="zh-CN" altLang="en-US" dirty="0">
              <a:effectLst>
                <a:outerShdw blurRad="38100" dist="38100" dir="2700000" algn="tl">
                  <a:srgbClr val="C0C0C0"/>
                </a:outerShdw>
              </a:effectLst>
              <a:latin typeface="微软雅黑" panose="020B0503020204020204" pitchFamily="34" charset="-122"/>
              <a:ea typeface="微软雅黑" panose="020B0503020204020204" pitchFamily="34" charset="-122"/>
            </a:endParaRPr>
          </a:p>
          <a:p>
            <a:pPr>
              <a:lnSpc>
                <a:spcPts val="2000"/>
              </a:lnSpc>
              <a:spcBef>
                <a:spcPct val="50000"/>
              </a:spcBef>
              <a:buClr>
                <a:srgbClr val="0000FF"/>
              </a:buClr>
            </a:pPr>
            <a:endParaRPr lang="en-US" altLang="zh-CN" b="1" dirty="0" smtClean="0">
              <a:effectLst>
                <a:outerShdw blurRad="38100" dist="38100" dir="2700000" algn="tl">
                  <a:srgbClr val="C0C0C0"/>
                </a:outerShdw>
              </a:effectLst>
              <a:latin typeface="微软雅黑" panose="020B0503020204020204" pitchFamily="34" charset="-122"/>
              <a:ea typeface="微软雅黑" panose="020B0503020204020204" pitchFamily="34" charset="-122"/>
            </a:endParaRPr>
          </a:p>
          <a:p>
            <a:pPr>
              <a:lnSpc>
                <a:spcPts val="2000"/>
              </a:lnSpc>
              <a:spcBef>
                <a:spcPct val="50000"/>
              </a:spcBef>
              <a:buClr>
                <a:srgbClr val="0000FF"/>
              </a:buClr>
            </a:pPr>
            <a:r>
              <a:rPr lang="zh-CN" altLang="en-US" b="1" dirty="0" smtClean="0">
                <a:effectLst>
                  <a:outerShdw blurRad="38100" dist="38100" dir="2700000" algn="tl">
                    <a:srgbClr val="C0C0C0"/>
                  </a:outerShdw>
                </a:effectLst>
                <a:latin typeface="微软雅黑" panose="020B0503020204020204" pitchFamily="34" charset="-122"/>
                <a:ea typeface="微软雅黑" panose="020B0503020204020204" pitchFamily="34" charset="-122"/>
              </a:rPr>
              <a:t>客户</a:t>
            </a:r>
            <a:r>
              <a:rPr lang="zh-CN" altLang="en-US" b="1" dirty="0">
                <a:effectLst>
                  <a:outerShdw blurRad="38100" dist="38100" dir="2700000" algn="tl">
                    <a:srgbClr val="C0C0C0"/>
                  </a:outerShdw>
                </a:effectLst>
                <a:latin typeface="微软雅黑" panose="020B0503020204020204" pitchFamily="34" charset="-122"/>
                <a:ea typeface="微软雅黑" panose="020B0503020204020204" pitchFamily="34" charset="-122"/>
              </a:rPr>
              <a:t>服务支持  </a:t>
            </a:r>
            <a:r>
              <a:rPr lang="en-US" altLang="zh-CN" b="1" dirty="0">
                <a:effectLst>
                  <a:outerShdw blurRad="38100" dist="38100" dir="2700000" algn="tl">
                    <a:srgbClr val="C0C0C0"/>
                  </a:outerShdw>
                </a:effectLst>
                <a:latin typeface="微软雅黑" panose="020B0503020204020204" pitchFamily="34" charset="-122"/>
                <a:ea typeface="微软雅黑" panose="020B0503020204020204" pitchFamily="34" charset="-122"/>
              </a:rPr>
              <a:t>:      </a:t>
            </a:r>
            <a:endParaRPr lang="en-US" altLang="zh-CN" b="1" dirty="0">
              <a:effectLst>
                <a:outerShdw blurRad="38100" dist="38100" dir="2700000" algn="tl">
                  <a:srgbClr val="C0C0C0"/>
                </a:outerShdw>
              </a:effectLst>
              <a:latin typeface="微软雅黑" panose="020B0503020204020204" pitchFamily="34" charset="-122"/>
              <a:ea typeface="微软雅黑" panose="020B0503020204020204" pitchFamily="34" charset="-122"/>
            </a:endParaRPr>
          </a:p>
          <a:p>
            <a:pPr>
              <a:lnSpc>
                <a:spcPts val="2000"/>
              </a:lnSpc>
              <a:spcBef>
                <a:spcPct val="50000"/>
              </a:spcBef>
              <a:buClr>
                <a:srgbClr val="0000FF"/>
              </a:buClr>
            </a:pPr>
            <a:r>
              <a:rPr lang="zh-CN" altLang="en-US" dirty="0" smtClean="0">
                <a:effectLst>
                  <a:outerShdw blurRad="38100" dist="38100" dir="2700000" algn="tl">
                    <a:srgbClr val="C0C0C0"/>
                  </a:outerShdw>
                </a:effectLst>
                <a:latin typeface="微软雅黑" panose="020B0503020204020204" pitchFamily="34" charset="-122"/>
                <a:ea typeface="微软雅黑" panose="020B0503020204020204" pitchFamily="34" charset="-122"/>
              </a:rPr>
              <a:t>       主动走访客户，提供</a:t>
            </a:r>
            <a:r>
              <a:rPr lang="en-US" altLang="zh-CN" dirty="0" smtClean="0">
                <a:effectLst>
                  <a:outerShdw blurRad="38100" dist="38100" dir="2700000" algn="tl">
                    <a:srgbClr val="C0C0C0"/>
                  </a:outerShdw>
                </a:effectLst>
                <a:latin typeface="微软雅黑" panose="020B0503020204020204" pitchFamily="34" charset="-122"/>
                <a:ea typeface="微软雅黑" panose="020B0503020204020204" pitchFamily="34" charset="-122"/>
              </a:rPr>
              <a:t>COUNTER</a:t>
            </a:r>
            <a:r>
              <a:rPr lang="zh-CN" altLang="en-US" dirty="0" smtClean="0">
                <a:effectLst>
                  <a:outerShdw blurRad="38100" dist="38100" dir="2700000" algn="tl">
                    <a:srgbClr val="C0C0C0"/>
                  </a:outerShdw>
                </a:effectLst>
                <a:latin typeface="微软雅黑" panose="020B0503020204020204" pitchFamily="34" charset="-122"/>
                <a:ea typeface="微软雅黑" panose="020B0503020204020204" pitchFamily="34" charset="-122"/>
              </a:rPr>
              <a:t>标准使用统计，及时解决问题反馈，为用户提供定期培训，并有永久存档权</a:t>
            </a:r>
            <a:endParaRPr lang="zh-CN" altLang="en-US" dirty="0"/>
          </a:p>
        </p:txBody>
      </p:sp>
      <p:sp>
        <p:nvSpPr>
          <p:cNvPr id="3" name="矩形 2"/>
          <p:cNvSpPr/>
          <p:nvPr/>
        </p:nvSpPr>
        <p:spPr>
          <a:xfrm>
            <a:off x="3384625" y="0"/>
            <a:ext cx="5832648" cy="431775"/>
          </a:xfrm>
          <a:prstGeom prst="rect">
            <a:avLst/>
          </a:prstGeom>
          <a:solidFill>
            <a:srgbClr val="F664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3837763" y="31665"/>
            <a:ext cx="5143536" cy="400110"/>
          </a:xfrm>
          <a:prstGeom prst="rect">
            <a:avLst/>
          </a:prstGeom>
          <a:noFill/>
        </p:spPr>
        <p:txBody>
          <a:bodyPr wrap="square" rtlCol="0">
            <a:spAutoFit/>
          </a:bodyPr>
          <a:lstStyle/>
          <a:p>
            <a:r>
              <a:rPr lang="en-US" altLang="zh-CN" sz="2000" dirty="0" smtClean="0">
                <a:solidFill>
                  <a:schemeClr val="bg1"/>
                </a:solidFill>
                <a:latin typeface="+mj-ea"/>
                <a:ea typeface="+mj-ea"/>
              </a:rPr>
              <a:t>CALIS</a:t>
            </a:r>
            <a:r>
              <a:rPr lang="zh-CN" altLang="en-US" sz="2000" dirty="0" smtClean="0">
                <a:solidFill>
                  <a:schemeClr val="bg1"/>
                </a:solidFill>
                <a:latin typeface="+mj-ea"/>
                <a:ea typeface="+mj-ea"/>
              </a:rPr>
              <a:t>一类数据库高校财经数据库资源简介</a:t>
            </a:r>
            <a:endParaRPr lang="zh-CN" altLang="en-US" sz="2000" dirty="0">
              <a:solidFill>
                <a:schemeClr val="bg1"/>
              </a:solidFill>
              <a:latin typeface="+mj-ea"/>
              <a:ea typeface="+mj-ea"/>
            </a:endParaRPr>
          </a:p>
        </p:txBody>
      </p:sp>
      <p:pic>
        <p:nvPicPr>
          <p:cNvPr id="5" name="Picture 2" descr="D:\desk\公司logo\infobank-logo.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60289" y="4896271"/>
            <a:ext cx="1584177" cy="60383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616873" y="5976391"/>
            <a:ext cx="6840760" cy="338554"/>
          </a:xfrm>
          <a:prstGeom prst="rect">
            <a:avLst/>
          </a:prstGeom>
          <a:noFill/>
        </p:spPr>
        <p:txBody>
          <a:bodyPr wrap="square" rtlCol="0">
            <a:spAutoFit/>
          </a:bodyPr>
          <a:lstStyle/>
          <a:p>
            <a:r>
              <a:rPr lang="zh-CN" altLang="en-US" sz="1600" dirty="0" smtClean="0">
                <a:solidFill>
                  <a:schemeClr val="bg1"/>
                </a:solidFill>
                <a:latin typeface="汉仪中宋繁" pitchFamily="49" charset="-122"/>
                <a:ea typeface="汉仪中宋繁" pitchFamily="49" charset="-122"/>
              </a:rPr>
              <a:t>中国资讯行（国际）有限公司         北京精讯云顿数据软件有限公司</a:t>
            </a:r>
            <a:endParaRPr lang="zh-CN" altLang="en-US" sz="1600" dirty="0">
              <a:solidFill>
                <a:schemeClr val="bg1"/>
              </a:solidFill>
              <a:latin typeface="汉仪中宋繁" pitchFamily="49" charset="-122"/>
              <a:ea typeface="汉仪中宋繁" pitchFamily="49" charset="-122"/>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3384625" y="0"/>
            <a:ext cx="5832648" cy="431775"/>
          </a:xfrm>
          <a:prstGeom prst="rect">
            <a:avLst/>
          </a:prstGeom>
          <a:solidFill>
            <a:srgbClr val="F664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4824785" y="16382"/>
            <a:ext cx="3168352" cy="400110"/>
          </a:xfrm>
          <a:prstGeom prst="rect">
            <a:avLst/>
          </a:prstGeom>
          <a:noFill/>
        </p:spPr>
        <p:txBody>
          <a:bodyPr wrap="square" rtlCol="0">
            <a:spAutoFit/>
          </a:bodyPr>
          <a:lstStyle/>
          <a:p>
            <a:r>
              <a:rPr lang="zh-CN" altLang="en-US" sz="2000" dirty="0" smtClean="0">
                <a:solidFill>
                  <a:schemeClr val="bg1"/>
                </a:solidFill>
                <a:latin typeface="+mj-ea"/>
                <a:ea typeface="+mj-ea"/>
              </a:rPr>
              <a:t>高校财经数据库的信息源</a:t>
            </a:r>
            <a:endParaRPr lang="zh-CN" altLang="en-US" sz="2000" dirty="0">
              <a:solidFill>
                <a:schemeClr val="bg1"/>
              </a:solidFill>
              <a:latin typeface="+mj-ea"/>
              <a:ea typeface="+mj-ea"/>
            </a:endParaRPr>
          </a:p>
        </p:txBody>
      </p:sp>
      <p:pic>
        <p:nvPicPr>
          <p:cNvPr id="5" name="Picture 2" descr="D:\desk\公司logo\infobank-logo.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1017473" y="439064"/>
            <a:ext cx="1584177" cy="60383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txBox="1">
            <a:spLocks noChangeArrowheads="1"/>
          </p:cNvSpPr>
          <p:nvPr/>
        </p:nvSpPr>
        <p:spPr>
          <a:xfrm>
            <a:off x="936353" y="647799"/>
            <a:ext cx="10513168" cy="5213350"/>
          </a:xfrm>
          <a:prstGeom prst="rect">
            <a:avLst/>
          </a:prstGeom>
        </p:spPr>
        <p:txBody>
          <a:bodyPr/>
          <a:lstStyle>
            <a:lvl1pPr marL="342900" indent="-342900" algn="l" defTabSz="914400" rtl="0" eaLnBrk="1" latinLnBrk="0" hangingPunct="1">
              <a:spcBef>
                <a:spcPts val="800"/>
              </a:spcBef>
              <a:buFont typeface="Arial" panose="020B0604020202020204" pitchFamily="34" charset="0"/>
              <a:buNone/>
              <a:defRPr sz="1600" b="1" kern="1200">
                <a:solidFill>
                  <a:schemeClr val="tx1"/>
                </a:solidFill>
                <a:latin typeface="+mn-lt"/>
                <a:ea typeface="+mn-ea"/>
                <a:cs typeface="+mn-cs"/>
              </a:defRPr>
            </a:lvl1pPr>
            <a:lvl2pPr marL="173990" indent="-173990" algn="l" defTabSz="914400" rtl="0" eaLnBrk="1" latinLnBrk="0" hangingPunct="1">
              <a:spcBef>
                <a:spcPts val="300"/>
              </a:spcBef>
              <a:buClr>
                <a:schemeClr val="accent2"/>
              </a:buClr>
              <a:buFont typeface="Wingdings" panose="05000000000000000000" pitchFamily="2" charset="2"/>
              <a:buChar char="§"/>
              <a:defRPr sz="1600" kern="1200">
                <a:solidFill>
                  <a:schemeClr val="tx1"/>
                </a:solidFill>
                <a:latin typeface="+mn-lt"/>
                <a:ea typeface="+mn-ea"/>
                <a:cs typeface="+mn-cs"/>
              </a:defRPr>
            </a:lvl2pPr>
            <a:lvl3pPr marL="402590" indent="-164465" algn="l" defTabSz="914400" rtl="0" eaLnBrk="1" latinLnBrk="0" hangingPunct="1">
              <a:spcBef>
                <a:spcPts val="300"/>
              </a:spcBef>
              <a:buClr>
                <a:schemeClr val="accent2"/>
              </a:buClr>
              <a:buFont typeface="Wingdings" panose="05000000000000000000" pitchFamily="2" charset="2"/>
              <a:buChar char="§"/>
              <a:defRPr sz="1600" kern="1200">
                <a:solidFill>
                  <a:schemeClr val="tx1"/>
                </a:solidFill>
                <a:latin typeface="+mn-lt"/>
                <a:ea typeface="+mn-ea"/>
                <a:cs typeface="+mn-cs"/>
              </a:defRPr>
            </a:lvl3pPr>
            <a:lvl4pPr marL="631190" indent="-164465" algn="l" defTabSz="914400" rtl="0" eaLnBrk="1" latinLnBrk="0" hangingPunct="1">
              <a:spcBef>
                <a:spcPts val="300"/>
              </a:spcBef>
              <a:buClr>
                <a:schemeClr val="accent2"/>
              </a:buClr>
              <a:buFont typeface="Wingdings" panose="05000000000000000000" pitchFamily="2" charset="2"/>
              <a:buChar char="§"/>
              <a:defRPr sz="1600" kern="1200">
                <a:solidFill>
                  <a:schemeClr val="tx1"/>
                </a:solidFill>
                <a:latin typeface="+mn-lt"/>
                <a:ea typeface="+mn-ea"/>
                <a:cs typeface="+mn-cs"/>
              </a:defRPr>
            </a:lvl4pPr>
            <a:lvl5pPr marL="859790" indent="-173990" algn="l" defTabSz="914400" rtl="0" eaLnBrk="1" latinLnBrk="0" hangingPunct="1">
              <a:spcBef>
                <a:spcPts val="300"/>
              </a:spcBef>
              <a:buClr>
                <a:schemeClr val="accent2"/>
              </a:buClr>
              <a:buFont typeface="Wingdings" panose="05000000000000000000" pitchFamily="2" charset="2"/>
              <a:buChar char="§"/>
              <a:defRPr sz="1600" kern="1200">
                <a:solidFill>
                  <a:schemeClr val="tx1"/>
                </a:solidFill>
                <a:latin typeface="+mn-lt"/>
                <a:ea typeface="+mn-ea"/>
                <a:cs typeface="+mn-cs"/>
              </a:defRPr>
            </a:lvl5pPr>
            <a:lvl6pPr marL="1097280" indent="-173990" algn="l" defTabSz="914400" rtl="0" eaLnBrk="1" latinLnBrk="0" hangingPunct="1">
              <a:spcBef>
                <a:spcPts val="300"/>
              </a:spcBef>
              <a:buClr>
                <a:schemeClr val="accent2"/>
              </a:buClr>
              <a:buFont typeface="Wingdings" panose="05000000000000000000" pitchFamily="2" charset="2"/>
              <a:buChar char="§"/>
              <a:defRPr sz="1400" kern="1200">
                <a:solidFill>
                  <a:schemeClr val="tx1"/>
                </a:solidFill>
                <a:latin typeface="+mn-lt"/>
                <a:ea typeface="+mn-ea"/>
                <a:cs typeface="+mn-cs"/>
              </a:defRPr>
            </a:lvl6pPr>
            <a:lvl7pPr marL="1353185" indent="-164465" algn="l" defTabSz="914400" rtl="0" eaLnBrk="1" latinLnBrk="0" hangingPunct="1">
              <a:spcBef>
                <a:spcPts val="300"/>
              </a:spcBef>
              <a:buClr>
                <a:schemeClr val="accent2"/>
              </a:buClr>
              <a:buFont typeface="Wingdings" panose="05000000000000000000" pitchFamily="2" charset="2"/>
              <a:buChar char="§"/>
              <a:defRPr sz="1400" kern="1200">
                <a:solidFill>
                  <a:schemeClr val="tx1"/>
                </a:solidFill>
                <a:latin typeface="+mn-lt"/>
                <a:ea typeface="+mn-ea"/>
                <a:cs typeface="+mn-cs"/>
              </a:defRPr>
            </a:lvl7pPr>
            <a:lvl8pPr marL="1581785" indent="-164465" algn="l" defTabSz="914400" rtl="0" eaLnBrk="1" latinLnBrk="0" hangingPunct="1">
              <a:spcBef>
                <a:spcPts val="300"/>
              </a:spcBef>
              <a:buClr>
                <a:schemeClr val="accent2"/>
              </a:buClr>
              <a:buFont typeface="Wingdings" panose="05000000000000000000" pitchFamily="2" charset="2"/>
              <a:buChar char="§"/>
              <a:defRPr sz="1400" kern="1200">
                <a:solidFill>
                  <a:schemeClr val="tx1"/>
                </a:solidFill>
                <a:latin typeface="+mn-lt"/>
                <a:ea typeface="+mn-ea"/>
                <a:cs typeface="+mn-cs"/>
              </a:defRPr>
            </a:lvl8pPr>
            <a:lvl9pPr marL="1791970" indent="-164465" algn="l" defTabSz="914400" rtl="0" eaLnBrk="1" latinLnBrk="0" hangingPunct="1">
              <a:spcBef>
                <a:spcPts val="300"/>
              </a:spcBef>
              <a:buClr>
                <a:schemeClr val="accent2"/>
              </a:buClr>
              <a:buFont typeface="Wingdings" panose="05000000000000000000" pitchFamily="2" charset="2"/>
              <a:buChar char="§"/>
              <a:defRPr sz="1400" kern="1200">
                <a:solidFill>
                  <a:schemeClr val="tx1"/>
                </a:solidFill>
                <a:latin typeface="+mn-lt"/>
                <a:ea typeface="+mn-ea"/>
                <a:cs typeface="+mn-cs"/>
              </a:defRPr>
            </a:lvl9pPr>
          </a:lstStyle>
          <a:p>
            <a:pPr>
              <a:lnSpc>
                <a:spcPct val="90000"/>
              </a:lnSpc>
              <a:buFontTx/>
              <a:buNone/>
            </a:pPr>
            <a:r>
              <a:rPr lang="zh-CN" altLang="en-US" sz="2000" dirty="0" smtClean="0">
                <a:latin typeface="微软雅黑" panose="020B0503020204020204" pitchFamily="34" charset="-122"/>
                <a:ea typeface="微软雅黑" panose="020B0503020204020204" pitchFamily="34" charset="-122"/>
              </a:rPr>
              <a:t>一、按地域分：</a:t>
            </a:r>
            <a:endParaRPr lang="zh-CN" altLang="en-US" sz="2000" dirty="0" smtClean="0">
              <a:latin typeface="微软雅黑" panose="020B0503020204020204" pitchFamily="34" charset="-122"/>
              <a:ea typeface="微软雅黑" panose="020B0503020204020204" pitchFamily="34" charset="-122"/>
            </a:endParaRPr>
          </a:p>
          <a:p>
            <a:pPr>
              <a:lnSpc>
                <a:spcPct val="90000"/>
              </a:lnSpc>
              <a:buFontTx/>
              <a:buNone/>
            </a:pPr>
            <a:r>
              <a:rPr lang="zh-CN" altLang="en-US" sz="1200" dirty="0" smtClean="0">
                <a:latin typeface="微软雅黑" panose="020B0503020204020204" pitchFamily="34" charset="-122"/>
                <a:ea typeface="微软雅黑" panose="020B0503020204020204" pitchFamily="34" charset="-122"/>
              </a:rPr>
              <a:t>	</a:t>
            </a:r>
            <a:r>
              <a:rPr lang="en-US" altLang="zh-CN" sz="1200" dirty="0" smtClean="0">
                <a:latin typeface="微软雅黑" panose="020B0503020204020204" pitchFamily="34" charset="-122"/>
                <a:ea typeface="微软雅黑" panose="020B0503020204020204" pitchFamily="34" charset="-122"/>
              </a:rPr>
              <a:t>   </a:t>
            </a:r>
            <a:r>
              <a:rPr lang="zh-CN" altLang="en-US" sz="1800" dirty="0" smtClean="0">
                <a:latin typeface="微软雅黑" panose="020B0503020204020204" pitchFamily="34" charset="-122"/>
                <a:ea typeface="微软雅黑" panose="020B0503020204020204" pitchFamily="34" charset="-122"/>
              </a:rPr>
              <a:t>国内媒体1,</a:t>
            </a:r>
            <a:r>
              <a:rPr lang="en-US" altLang="zh-CN" sz="1800" dirty="0" smtClean="0">
                <a:latin typeface="微软雅黑" panose="020B0503020204020204" pitchFamily="34" charset="-122"/>
                <a:ea typeface="微软雅黑" panose="020B0503020204020204" pitchFamily="34" charset="-122"/>
              </a:rPr>
              <a:t>252</a:t>
            </a:r>
            <a:r>
              <a:rPr lang="zh-CN" altLang="en-US" sz="1800" dirty="0" smtClean="0">
                <a:latin typeface="微软雅黑" panose="020B0503020204020204" pitchFamily="34" charset="-122"/>
                <a:ea typeface="微软雅黑" panose="020B0503020204020204" pitchFamily="34" charset="-122"/>
              </a:rPr>
              <a:t>家</a:t>
            </a:r>
            <a:r>
              <a:rPr lang="en-US" altLang="zh-CN" sz="1800" dirty="0" smtClean="0">
                <a:latin typeface="微软雅黑" panose="020B0503020204020204" pitchFamily="34" charset="-122"/>
                <a:ea typeface="微软雅黑" panose="020B0503020204020204" pitchFamily="34" charset="-122"/>
              </a:rPr>
              <a:t>    </a:t>
            </a:r>
            <a:r>
              <a:rPr lang="zh-CN" altLang="en-US" sz="1800" dirty="0" smtClean="0">
                <a:latin typeface="微软雅黑" panose="020B0503020204020204" pitchFamily="34" charset="-122"/>
                <a:ea typeface="微软雅黑" panose="020B0503020204020204" pitchFamily="34" charset="-122"/>
              </a:rPr>
              <a:t>国外媒体</a:t>
            </a:r>
            <a:r>
              <a:rPr lang="en-US" altLang="zh-CN" sz="1800" dirty="0" smtClean="0">
                <a:latin typeface="微软雅黑" panose="020B0503020204020204" pitchFamily="34" charset="-122"/>
                <a:ea typeface="微软雅黑" panose="020B0503020204020204" pitchFamily="34" charset="-122"/>
              </a:rPr>
              <a:t>112</a:t>
            </a:r>
            <a:r>
              <a:rPr lang="zh-CN" altLang="en-US" sz="1800" dirty="0" smtClean="0">
                <a:latin typeface="微软雅黑" panose="020B0503020204020204" pitchFamily="34" charset="-122"/>
                <a:ea typeface="微软雅黑" panose="020B0503020204020204" pitchFamily="34" charset="-122"/>
              </a:rPr>
              <a:t>家</a:t>
            </a:r>
            <a:r>
              <a:rPr lang="en-US" altLang="zh-CN" sz="1800" dirty="0" smtClean="0">
                <a:latin typeface="微软雅黑" panose="020B0503020204020204" pitchFamily="34" charset="-122"/>
                <a:ea typeface="微软雅黑" panose="020B0503020204020204" pitchFamily="34" charset="-122"/>
              </a:rPr>
              <a:t>    </a:t>
            </a:r>
            <a:r>
              <a:rPr lang="zh-CN" altLang="en-US" sz="1800" dirty="0" smtClean="0">
                <a:latin typeface="微软雅黑" panose="020B0503020204020204" pitchFamily="34" charset="-122"/>
                <a:ea typeface="微软雅黑" panose="020B0503020204020204" pitchFamily="34" charset="-122"/>
              </a:rPr>
              <a:t>台港澳媒体10</a:t>
            </a:r>
            <a:r>
              <a:rPr lang="en-US" altLang="zh-CN" sz="1800" dirty="0" smtClean="0">
                <a:latin typeface="微软雅黑" panose="020B0503020204020204" pitchFamily="34" charset="-122"/>
                <a:ea typeface="微软雅黑" panose="020B0503020204020204" pitchFamily="34" charset="-122"/>
              </a:rPr>
              <a:t>0</a:t>
            </a:r>
            <a:r>
              <a:rPr lang="zh-CN" altLang="en-US" sz="1800" dirty="0" smtClean="0">
                <a:latin typeface="微软雅黑" panose="020B0503020204020204" pitchFamily="34" charset="-122"/>
                <a:ea typeface="微软雅黑" panose="020B0503020204020204" pitchFamily="34" charset="-122"/>
              </a:rPr>
              <a:t>家</a:t>
            </a:r>
            <a:endParaRPr lang="zh-CN" altLang="en-US" sz="1800" dirty="0" smtClean="0">
              <a:latin typeface="微软雅黑" panose="020B0503020204020204" pitchFamily="34" charset="-122"/>
              <a:ea typeface="微软雅黑" panose="020B0503020204020204" pitchFamily="34" charset="-122"/>
            </a:endParaRPr>
          </a:p>
          <a:p>
            <a:pPr>
              <a:lnSpc>
                <a:spcPct val="90000"/>
              </a:lnSpc>
              <a:buFontTx/>
              <a:buNone/>
            </a:pPr>
            <a:r>
              <a:rPr lang="zh-CN" altLang="en-US" sz="2000" dirty="0" smtClean="0">
                <a:latin typeface="微软雅黑" panose="020B0503020204020204" pitchFamily="34" charset="-122"/>
                <a:ea typeface="微软雅黑" panose="020B0503020204020204" pitchFamily="34" charset="-122"/>
              </a:rPr>
              <a:t>二、按媒介分：</a:t>
            </a:r>
            <a:endParaRPr lang="zh-CN" altLang="en-US" sz="2000" dirty="0" smtClean="0">
              <a:latin typeface="微软雅黑" panose="020B0503020204020204" pitchFamily="34" charset="-122"/>
              <a:ea typeface="微软雅黑" panose="020B0503020204020204" pitchFamily="34" charset="-122"/>
            </a:endParaRPr>
          </a:p>
          <a:p>
            <a:pPr>
              <a:lnSpc>
                <a:spcPct val="90000"/>
              </a:lnSpc>
              <a:buFontTx/>
              <a:buNone/>
            </a:pPr>
            <a:r>
              <a:rPr lang="en-US" altLang="zh-CN" sz="1800" dirty="0" smtClean="0">
                <a:latin typeface="微软雅黑" panose="020B0503020204020204" pitchFamily="34" charset="-122"/>
                <a:ea typeface="微软雅黑" panose="020B0503020204020204" pitchFamily="34" charset="-122"/>
              </a:rPr>
              <a:t>       </a:t>
            </a:r>
            <a:r>
              <a:rPr lang="zh-CN" altLang="en-US" sz="1800" dirty="0" smtClean="0">
                <a:latin typeface="微软雅黑" panose="020B0503020204020204" pitchFamily="34" charset="-122"/>
                <a:ea typeface="微软雅黑" panose="020B0503020204020204" pitchFamily="34" charset="-122"/>
              </a:rPr>
              <a:t>1、平面媒体61</a:t>
            </a:r>
            <a:r>
              <a:rPr lang="en-US" altLang="zh-CN" sz="1800" dirty="0" smtClean="0">
                <a:latin typeface="微软雅黑" panose="020B0503020204020204" pitchFamily="34" charset="-122"/>
                <a:ea typeface="微软雅黑" panose="020B0503020204020204" pitchFamily="34" charset="-122"/>
              </a:rPr>
              <a:t>4</a:t>
            </a:r>
            <a:r>
              <a:rPr lang="zh-CN" altLang="en-US" sz="1800" dirty="0" smtClean="0">
                <a:latin typeface="微软雅黑" panose="020B0503020204020204" pitchFamily="34" charset="-122"/>
                <a:ea typeface="微软雅黑" panose="020B0503020204020204" pitchFamily="34" charset="-122"/>
              </a:rPr>
              <a:t>家：</a:t>
            </a:r>
            <a:endParaRPr lang="zh-CN" altLang="en-US" sz="1800" dirty="0" smtClean="0">
              <a:latin typeface="微软雅黑" panose="020B0503020204020204" pitchFamily="34" charset="-122"/>
              <a:ea typeface="微软雅黑" panose="020B0503020204020204" pitchFamily="34" charset="-122"/>
            </a:endParaRPr>
          </a:p>
          <a:p>
            <a:pPr>
              <a:lnSpc>
                <a:spcPct val="90000"/>
              </a:lnSpc>
              <a:buFontTx/>
              <a:buNone/>
            </a:pPr>
            <a:r>
              <a:rPr lang="zh-CN" altLang="en-US" sz="1800" dirty="0" smtClean="0">
                <a:latin typeface="微软雅黑" panose="020B0503020204020204" pitchFamily="34" charset="-122"/>
                <a:ea typeface="微软雅黑" panose="020B0503020204020204" pitchFamily="34" charset="-122"/>
              </a:rPr>
              <a:t>   </a:t>
            </a:r>
            <a:r>
              <a:rPr lang="en-US" altLang="zh-CN" sz="1800" dirty="0" smtClean="0">
                <a:latin typeface="微软雅黑" panose="020B0503020204020204" pitchFamily="34" charset="-122"/>
                <a:ea typeface="微软雅黑" panose="020B0503020204020204" pitchFamily="34" charset="-122"/>
              </a:rPr>
              <a:t>   </a:t>
            </a:r>
            <a:r>
              <a:rPr lang="zh-CN" altLang="en-US" sz="1800" dirty="0" smtClean="0">
                <a:latin typeface="微软雅黑" panose="020B0503020204020204" pitchFamily="34" charset="-122"/>
                <a:ea typeface="微软雅黑" panose="020B0503020204020204" pitchFamily="34" charset="-122"/>
              </a:rPr>
              <a:t>（1）报纸4</a:t>
            </a:r>
            <a:r>
              <a:rPr lang="en-US" altLang="zh-CN" sz="1800" dirty="0" smtClean="0">
                <a:latin typeface="微软雅黑" panose="020B0503020204020204" pitchFamily="34" charset="-122"/>
                <a:ea typeface="微软雅黑" panose="020B0503020204020204" pitchFamily="34" charset="-122"/>
              </a:rPr>
              <a:t>90</a:t>
            </a:r>
            <a:r>
              <a:rPr lang="zh-CN" altLang="en-US" sz="1800" dirty="0" smtClean="0">
                <a:latin typeface="微软雅黑" panose="020B0503020204020204" pitchFamily="34" charset="-122"/>
                <a:ea typeface="微软雅黑" panose="020B0503020204020204" pitchFamily="34" charset="-122"/>
              </a:rPr>
              <a:t>家：其中国内4</a:t>
            </a:r>
            <a:r>
              <a:rPr lang="en-US" altLang="zh-CN" sz="1800" dirty="0" smtClean="0">
                <a:latin typeface="微软雅黑" panose="020B0503020204020204" pitchFamily="34" charset="-122"/>
                <a:ea typeface="微软雅黑" panose="020B0503020204020204" pitchFamily="34" charset="-122"/>
              </a:rPr>
              <a:t>28</a:t>
            </a:r>
            <a:r>
              <a:rPr lang="zh-CN" altLang="en-US" sz="1800" dirty="0" smtClean="0">
                <a:latin typeface="微软雅黑" panose="020B0503020204020204" pitchFamily="34" charset="-122"/>
                <a:ea typeface="微软雅黑" panose="020B0503020204020204" pitchFamily="34" charset="-122"/>
              </a:rPr>
              <a:t>家</a:t>
            </a:r>
            <a:r>
              <a:rPr lang="en-US" altLang="zh-CN" sz="1800" dirty="0" smtClean="0">
                <a:latin typeface="微软雅黑" panose="020B0503020204020204" pitchFamily="34" charset="-122"/>
                <a:ea typeface="微软雅黑" panose="020B0503020204020204" pitchFamily="34" charset="-122"/>
              </a:rPr>
              <a:t>    </a:t>
            </a:r>
            <a:r>
              <a:rPr lang="zh-CN" altLang="en-US" sz="1800" dirty="0" smtClean="0">
                <a:latin typeface="微软雅黑" panose="020B0503020204020204" pitchFamily="34" charset="-122"/>
                <a:ea typeface="微软雅黑" panose="020B0503020204020204" pitchFamily="34" charset="-122"/>
              </a:rPr>
              <a:t>国外</a:t>
            </a:r>
            <a:r>
              <a:rPr lang="en-US" altLang="zh-CN" sz="1800" dirty="0" smtClean="0">
                <a:latin typeface="微软雅黑" panose="020B0503020204020204" pitchFamily="34" charset="-122"/>
                <a:ea typeface="微软雅黑" panose="020B0503020204020204" pitchFamily="34" charset="-122"/>
              </a:rPr>
              <a:t>62</a:t>
            </a:r>
            <a:r>
              <a:rPr lang="zh-CN" altLang="en-US" sz="1800" dirty="0" smtClean="0">
                <a:latin typeface="微软雅黑" panose="020B0503020204020204" pitchFamily="34" charset="-122"/>
                <a:ea typeface="微软雅黑" panose="020B0503020204020204" pitchFamily="34" charset="-122"/>
              </a:rPr>
              <a:t>家</a:t>
            </a:r>
            <a:endParaRPr lang="zh-CN" altLang="en-US" sz="1800" dirty="0" smtClean="0">
              <a:latin typeface="微软雅黑" panose="020B0503020204020204" pitchFamily="34" charset="-122"/>
              <a:ea typeface="微软雅黑" panose="020B0503020204020204" pitchFamily="34" charset="-122"/>
            </a:endParaRPr>
          </a:p>
          <a:p>
            <a:pPr>
              <a:lnSpc>
                <a:spcPct val="90000"/>
              </a:lnSpc>
              <a:buFontTx/>
              <a:buNone/>
            </a:pPr>
            <a:r>
              <a:rPr lang="zh-CN" altLang="en-US" sz="1800" dirty="0" smtClean="0">
                <a:latin typeface="微软雅黑" panose="020B0503020204020204" pitchFamily="34" charset="-122"/>
                <a:ea typeface="微软雅黑" panose="020B0503020204020204" pitchFamily="34" charset="-122"/>
              </a:rPr>
              <a:t>   </a:t>
            </a:r>
            <a:r>
              <a:rPr lang="en-US" altLang="zh-CN" sz="1800" dirty="0" smtClean="0">
                <a:latin typeface="微软雅黑" panose="020B0503020204020204" pitchFamily="34" charset="-122"/>
                <a:ea typeface="微软雅黑" panose="020B0503020204020204" pitchFamily="34" charset="-122"/>
              </a:rPr>
              <a:t>   </a:t>
            </a:r>
            <a:r>
              <a:rPr lang="zh-CN" altLang="en-US" sz="1800" dirty="0" smtClean="0">
                <a:latin typeface="微软雅黑" panose="020B0503020204020204" pitchFamily="34" charset="-122"/>
                <a:ea typeface="微软雅黑" panose="020B0503020204020204" pitchFamily="34" charset="-122"/>
              </a:rPr>
              <a:t>（2）杂志1</a:t>
            </a:r>
            <a:r>
              <a:rPr lang="en-US" altLang="zh-CN" sz="1800" dirty="0" smtClean="0">
                <a:latin typeface="微软雅黑" panose="020B0503020204020204" pitchFamily="34" charset="-122"/>
                <a:ea typeface="微软雅黑" panose="020B0503020204020204" pitchFamily="34" charset="-122"/>
              </a:rPr>
              <a:t>28</a:t>
            </a:r>
            <a:r>
              <a:rPr lang="zh-CN" altLang="en-US" sz="1800" dirty="0" smtClean="0">
                <a:latin typeface="微软雅黑" panose="020B0503020204020204" pitchFamily="34" charset="-122"/>
                <a:ea typeface="微软雅黑" panose="020B0503020204020204" pitchFamily="34" charset="-122"/>
              </a:rPr>
              <a:t>家：</a:t>
            </a:r>
            <a:r>
              <a:rPr lang="en-US" sz="1800" dirty="0" err="1" smtClean="0">
                <a:latin typeface="微软雅黑" panose="020B0503020204020204" pitchFamily="34" charset="-122"/>
                <a:ea typeface="微软雅黑" panose="020B0503020204020204" pitchFamily="34" charset="-122"/>
              </a:rPr>
              <a:t>其中国内</a:t>
            </a:r>
            <a:r>
              <a:rPr lang="zh-CN" altLang="en-US" sz="1800" dirty="0" smtClean="0">
                <a:latin typeface="微软雅黑" panose="020B0503020204020204" pitchFamily="34" charset="-122"/>
                <a:ea typeface="微软雅黑" panose="020B0503020204020204" pitchFamily="34" charset="-122"/>
              </a:rPr>
              <a:t>  </a:t>
            </a:r>
            <a:r>
              <a:rPr lang="en-US" altLang="zh-CN" sz="1800" dirty="0" smtClean="0">
                <a:latin typeface="微软雅黑" panose="020B0503020204020204" pitchFamily="34" charset="-122"/>
                <a:ea typeface="微软雅黑" panose="020B0503020204020204" pitchFamily="34" charset="-122"/>
              </a:rPr>
              <a:t>93</a:t>
            </a:r>
            <a:r>
              <a:rPr lang="zh-CN" altLang="en-US" sz="1800" dirty="0" smtClean="0">
                <a:latin typeface="微软雅黑" panose="020B0503020204020204" pitchFamily="34" charset="-122"/>
                <a:ea typeface="微软雅黑" panose="020B0503020204020204" pitchFamily="34" charset="-122"/>
              </a:rPr>
              <a:t>家</a:t>
            </a:r>
            <a:r>
              <a:rPr lang="en-US" altLang="zh-CN" sz="1800" dirty="0" smtClean="0">
                <a:latin typeface="微软雅黑" panose="020B0503020204020204" pitchFamily="34" charset="-122"/>
                <a:ea typeface="微软雅黑" panose="020B0503020204020204" pitchFamily="34" charset="-122"/>
              </a:rPr>
              <a:t>    </a:t>
            </a:r>
            <a:r>
              <a:rPr lang="zh-CN" altLang="en-US" sz="1800" dirty="0" smtClean="0">
                <a:latin typeface="微软雅黑" panose="020B0503020204020204" pitchFamily="34" charset="-122"/>
                <a:ea typeface="微软雅黑" panose="020B0503020204020204" pitchFamily="34" charset="-122"/>
              </a:rPr>
              <a:t>国外</a:t>
            </a:r>
            <a:r>
              <a:rPr lang="en-US" altLang="zh-CN" sz="1800" dirty="0" smtClean="0">
                <a:latin typeface="微软雅黑" panose="020B0503020204020204" pitchFamily="34" charset="-122"/>
                <a:ea typeface="微软雅黑" panose="020B0503020204020204" pitchFamily="34" charset="-122"/>
              </a:rPr>
              <a:t>31</a:t>
            </a:r>
            <a:r>
              <a:rPr lang="zh-CN" altLang="en-US" sz="1800" dirty="0" smtClean="0">
                <a:latin typeface="微软雅黑" panose="020B0503020204020204" pitchFamily="34" charset="-122"/>
                <a:ea typeface="微软雅黑" panose="020B0503020204020204" pitchFamily="34" charset="-122"/>
              </a:rPr>
              <a:t>家</a:t>
            </a:r>
            <a:endParaRPr lang="zh-CN" altLang="en-US" sz="1800" dirty="0" smtClean="0">
              <a:latin typeface="微软雅黑" panose="020B0503020204020204" pitchFamily="34" charset="-122"/>
              <a:ea typeface="微软雅黑" panose="020B0503020204020204" pitchFamily="34" charset="-122"/>
            </a:endParaRPr>
          </a:p>
          <a:p>
            <a:pPr>
              <a:lnSpc>
                <a:spcPct val="90000"/>
              </a:lnSpc>
              <a:buFontTx/>
              <a:buNone/>
            </a:pPr>
            <a:r>
              <a:rPr lang="en-US" altLang="zh-CN" sz="1800" dirty="0" smtClean="0">
                <a:latin typeface="微软雅黑" panose="020B0503020204020204" pitchFamily="34" charset="-122"/>
                <a:ea typeface="微软雅黑" panose="020B0503020204020204" pitchFamily="34" charset="-122"/>
              </a:rPr>
              <a:t>       </a:t>
            </a:r>
            <a:r>
              <a:rPr lang="zh-CN" altLang="en-US" sz="1800" dirty="0" smtClean="0">
                <a:latin typeface="微软雅黑" panose="020B0503020204020204" pitchFamily="34" charset="-122"/>
                <a:ea typeface="微软雅黑" panose="020B0503020204020204" pitchFamily="34" charset="-122"/>
              </a:rPr>
              <a:t>2、网络媒体</a:t>
            </a:r>
            <a:r>
              <a:rPr lang="en-US" altLang="zh-CN" sz="1800" dirty="0" smtClean="0">
                <a:latin typeface="微软雅黑" panose="020B0503020204020204" pitchFamily="34" charset="-122"/>
                <a:ea typeface="微软雅黑" panose="020B0503020204020204" pitchFamily="34" charset="-122"/>
              </a:rPr>
              <a:t>850</a:t>
            </a:r>
            <a:r>
              <a:rPr lang="zh-CN" altLang="en-US" sz="1800" dirty="0" smtClean="0">
                <a:latin typeface="微软雅黑" panose="020B0503020204020204" pitchFamily="34" charset="-122"/>
                <a:ea typeface="微软雅黑" panose="020B0503020204020204" pitchFamily="34" charset="-122"/>
              </a:rPr>
              <a:t>家：</a:t>
            </a:r>
            <a:endParaRPr lang="zh-CN" altLang="en-US" sz="1800" dirty="0" smtClean="0">
              <a:latin typeface="微软雅黑" panose="020B0503020204020204" pitchFamily="34" charset="-122"/>
              <a:ea typeface="微软雅黑" panose="020B0503020204020204" pitchFamily="34" charset="-122"/>
            </a:endParaRPr>
          </a:p>
          <a:p>
            <a:pPr>
              <a:lnSpc>
                <a:spcPct val="90000"/>
              </a:lnSpc>
              <a:buFontTx/>
              <a:buNone/>
            </a:pPr>
            <a:r>
              <a:rPr lang="zh-CN" altLang="en-US" sz="1800" dirty="0" smtClean="0">
                <a:latin typeface="微软雅黑" panose="020B0503020204020204" pitchFamily="34" charset="-122"/>
                <a:ea typeface="微软雅黑" panose="020B0503020204020204" pitchFamily="34" charset="-122"/>
              </a:rPr>
              <a:t>   </a:t>
            </a:r>
            <a:r>
              <a:rPr lang="en-US" altLang="zh-CN" sz="1800" dirty="0" smtClean="0">
                <a:latin typeface="微软雅黑" panose="020B0503020204020204" pitchFamily="34" charset="-122"/>
                <a:ea typeface="微软雅黑" panose="020B0503020204020204" pitchFamily="34" charset="-122"/>
              </a:rPr>
              <a:t>   </a:t>
            </a:r>
            <a:r>
              <a:rPr lang="zh-CN" altLang="en-US" sz="1800" dirty="0" smtClean="0">
                <a:latin typeface="微软雅黑" panose="020B0503020204020204" pitchFamily="34" charset="-122"/>
                <a:ea typeface="微软雅黑" panose="020B0503020204020204" pitchFamily="34" charset="-122"/>
              </a:rPr>
              <a:t>（1）国内网站</a:t>
            </a:r>
            <a:r>
              <a:rPr lang="en-US" altLang="zh-CN" sz="1800" dirty="0" smtClean="0">
                <a:latin typeface="微软雅黑" panose="020B0503020204020204" pitchFamily="34" charset="-122"/>
                <a:ea typeface="微软雅黑" panose="020B0503020204020204" pitchFamily="34" charset="-122"/>
              </a:rPr>
              <a:t>668</a:t>
            </a:r>
            <a:r>
              <a:rPr lang="zh-CN" altLang="en-US" sz="1800" dirty="0" smtClean="0">
                <a:latin typeface="微软雅黑" panose="020B0503020204020204" pitchFamily="34" charset="-122"/>
                <a:ea typeface="微软雅黑" panose="020B0503020204020204" pitchFamily="34" charset="-122"/>
              </a:rPr>
              <a:t>家</a:t>
            </a:r>
            <a:endParaRPr lang="zh-CN" altLang="en-US" sz="1800" dirty="0" smtClean="0">
              <a:latin typeface="微软雅黑" panose="020B0503020204020204" pitchFamily="34" charset="-122"/>
              <a:ea typeface="微软雅黑" panose="020B0503020204020204" pitchFamily="34" charset="-122"/>
            </a:endParaRPr>
          </a:p>
          <a:p>
            <a:pPr>
              <a:lnSpc>
                <a:spcPct val="90000"/>
              </a:lnSpc>
              <a:buFontTx/>
              <a:buNone/>
            </a:pPr>
            <a:r>
              <a:rPr lang="zh-CN" altLang="en-US" sz="1800" dirty="0" smtClean="0">
                <a:latin typeface="微软雅黑" panose="020B0503020204020204" pitchFamily="34" charset="-122"/>
                <a:ea typeface="微软雅黑" panose="020B0503020204020204" pitchFamily="34" charset="-122"/>
              </a:rPr>
              <a:t>   </a:t>
            </a:r>
            <a:r>
              <a:rPr lang="en-US" altLang="zh-CN" sz="1800" dirty="0" smtClean="0">
                <a:latin typeface="微软雅黑" panose="020B0503020204020204" pitchFamily="34" charset="-122"/>
                <a:ea typeface="微软雅黑" panose="020B0503020204020204" pitchFamily="34" charset="-122"/>
              </a:rPr>
              <a:t>   </a:t>
            </a:r>
            <a:r>
              <a:rPr lang="zh-CN" altLang="en-US" sz="1800" dirty="0" smtClean="0">
                <a:latin typeface="微软雅黑" panose="020B0503020204020204" pitchFamily="34" charset="-122"/>
                <a:ea typeface="微软雅黑" panose="020B0503020204020204" pitchFamily="34" charset="-122"/>
              </a:rPr>
              <a:t>（2）国外中文网站</a:t>
            </a:r>
            <a:r>
              <a:rPr lang="en-US" altLang="zh-CN" sz="1800" dirty="0" smtClean="0">
                <a:latin typeface="微软雅黑" panose="020B0503020204020204" pitchFamily="34" charset="-122"/>
                <a:ea typeface="微软雅黑" panose="020B0503020204020204" pitchFamily="34" charset="-122"/>
              </a:rPr>
              <a:t>76</a:t>
            </a:r>
            <a:r>
              <a:rPr lang="zh-CN" altLang="en-US" sz="1800" dirty="0" smtClean="0">
                <a:latin typeface="微软雅黑" panose="020B0503020204020204" pitchFamily="34" charset="-122"/>
                <a:ea typeface="微软雅黑" panose="020B0503020204020204" pitchFamily="34" charset="-122"/>
              </a:rPr>
              <a:t>家</a:t>
            </a:r>
            <a:endParaRPr lang="zh-CN" altLang="en-US" sz="1800" dirty="0" smtClean="0">
              <a:latin typeface="微软雅黑" panose="020B0503020204020204" pitchFamily="34" charset="-122"/>
              <a:ea typeface="微软雅黑" panose="020B0503020204020204" pitchFamily="34" charset="-122"/>
            </a:endParaRPr>
          </a:p>
          <a:p>
            <a:pPr>
              <a:lnSpc>
                <a:spcPct val="90000"/>
              </a:lnSpc>
              <a:buFontTx/>
              <a:buNone/>
            </a:pPr>
            <a:r>
              <a:rPr lang="zh-CN" altLang="en-US" sz="1800" dirty="0" smtClean="0">
                <a:latin typeface="微软雅黑" panose="020B0503020204020204" pitchFamily="34" charset="-122"/>
                <a:ea typeface="微软雅黑" panose="020B0503020204020204" pitchFamily="34" charset="-122"/>
              </a:rPr>
              <a:t>   </a:t>
            </a:r>
            <a:r>
              <a:rPr lang="en-US" altLang="zh-CN" sz="1800" dirty="0" smtClean="0">
                <a:latin typeface="微软雅黑" panose="020B0503020204020204" pitchFamily="34" charset="-122"/>
                <a:ea typeface="微软雅黑" panose="020B0503020204020204" pitchFamily="34" charset="-122"/>
              </a:rPr>
              <a:t>   </a:t>
            </a:r>
            <a:r>
              <a:rPr lang="zh-CN" altLang="en-US" sz="1800" dirty="0" smtClean="0">
                <a:latin typeface="微软雅黑" panose="020B0503020204020204" pitchFamily="34" charset="-122"/>
                <a:ea typeface="微软雅黑" panose="020B0503020204020204" pitchFamily="34" charset="-122"/>
              </a:rPr>
              <a:t>（3）国外英文网站</a:t>
            </a:r>
            <a:r>
              <a:rPr lang="en-US" altLang="zh-CN" sz="1800" dirty="0" smtClean="0">
                <a:latin typeface="微软雅黑" panose="020B0503020204020204" pitchFamily="34" charset="-122"/>
                <a:ea typeface="微软雅黑" panose="020B0503020204020204" pitchFamily="34" charset="-122"/>
              </a:rPr>
              <a:t>33</a:t>
            </a:r>
            <a:r>
              <a:rPr lang="zh-CN" altLang="en-US" sz="1800" dirty="0" smtClean="0">
                <a:latin typeface="微软雅黑" panose="020B0503020204020204" pitchFamily="34" charset="-122"/>
                <a:ea typeface="微软雅黑" panose="020B0503020204020204" pitchFamily="34" charset="-122"/>
              </a:rPr>
              <a:t>家</a:t>
            </a:r>
            <a:endParaRPr lang="en-US" altLang="zh-CN" sz="1800" dirty="0" smtClean="0">
              <a:latin typeface="微软雅黑" panose="020B0503020204020204" pitchFamily="34" charset="-122"/>
              <a:ea typeface="微软雅黑" panose="020B0503020204020204" pitchFamily="34" charset="-122"/>
            </a:endParaRPr>
          </a:p>
          <a:p>
            <a:pPr>
              <a:lnSpc>
                <a:spcPct val="90000"/>
              </a:lnSpc>
              <a:buFontTx/>
              <a:buNone/>
            </a:pPr>
            <a:r>
              <a:rPr lang="en-US" altLang="zh-CN" sz="1800" dirty="0" smtClean="0">
                <a:latin typeface="微软雅黑" panose="020B0503020204020204" pitchFamily="34" charset="-122"/>
                <a:ea typeface="微软雅黑" panose="020B0503020204020204" pitchFamily="34" charset="-122"/>
              </a:rPr>
              <a:t>      </a:t>
            </a:r>
            <a:r>
              <a:rPr lang="zh-CN" altLang="en-US" sz="1800" dirty="0" smtClean="0">
                <a:latin typeface="微软雅黑" panose="020B0503020204020204" pitchFamily="34" charset="-122"/>
                <a:ea typeface="微软雅黑" panose="020B0503020204020204" pitchFamily="34" charset="-122"/>
              </a:rPr>
              <a:t>（</a:t>
            </a:r>
            <a:r>
              <a:rPr lang="en-US" altLang="zh-CN" sz="1800" dirty="0" smtClean="0">
                <a:latin typeface="微软雅黑" panose="020B0503020204020204" pitchFamily="34" charset="-122"/>
                <a:ea typeface="微软雅黑" panose="020B0503020204020204" pitchFamily="34" charset="-122"/>
              </a:rPr>
              <a:t>4</a:t>
            </a:r>
            <a:r>
              <a:rPr lang="zh-CN" altLang="en-US" sz="1800" dirty="0" smtClean="0">
                <a:latin typeface="微软雅黑" panose="020B0503020204020204" pitchFamily="34" charset="-122"/>
                <a:ea typeface="微软雅黑" panose="020B0503020204020204" pitchFamily="34" charset="-122"/>
              </a:rPr>
              <a:t>）国内论坛</a:t>
            </a:r>
            <a:r>
              <a:rPr lang="en-US" altLang="zh-CN" sz="1800" dirty="0" smtClean="0">
                <a:latin typeface="微软雅黑" panose="020B0503020204020204" pitchFamily="34" charset="-122"/>
                <a:ea typeface="微软雅黑" panose="020B0503020204020204" pitchFamily="34" charset="-122"/>
              </a:rPr>
              <a:t>51</a:t>
            </a:r>
            <a:r>
              <a:rPr lang="zh-CN" altLang="en-US" sz="1800" dirty="0" smtClean="0">
                <a:latin typeface="微软雅黑" panose="020B0503020204020204" pitchFamily="34" charset="-122"/>
                <a:ea typeface="微软雅黑" panose="020B0503020204020204" pitchFamily="34" charset="-122"/>
              </a:rPr>
              <a:t>家</a:t>
            </a:r>
            <a:endParaRPr lang="zh-CN" altLang="en-US" sz="1800" dirty="0" smtClean="0">
              <a:latin typeface="微软雅黑" panose="020B0503020204020204" pitchFamily="34" charset="-122"/>
              <a:ea typeface="微软雅黑" panose="020B0503020204020204" pitchFamily="34" charset="-122"/>
            </a:endParaRPr>
          </a:p>
          <a:p>
            <a:pPr>
              <a:lnSpc>
                <a:spcPct val="90000"/>
              </a:lnSpc>
              <a:buFontTx/>
              <a:buNone/>
            </a:pPr>
            <a:r>
              <a:rPr lang="zh-CN" altLang="en-US" sz="1800" dirty="0" smtClean="0">
                <a:latin typeface="微软雅黑" panose="020B0503020204020204" pitchFamily="34" charset="-122"/>
                <a:ea typeface="微软雅黑" panose="020B0503020204020204" pitchFamily="34" charset="-122"/>
              </a:rPr>
              <a:t>   </a:t>
            </a:r>
            <a:r>
              <a:rPr lang="en-US" altLang="zh-CN" sz="1800" dirty="0" smtClean="0">
                <a:latin typeface="微软雅黑" panose="020B0503020204020204" pitchFamily="34" charset="-122"/>
                <a:ea typeface="微软雅黑" panose="020B0503020204020204" pitchFamily="34" charset="-122"/>
              </a:rPr>
              <a:t>   </a:t>
            </a:r>
            <a:r>
              <a:rPr lang="zh-CN" altLang="en-US" sz="1800" dirty="0" smtClean="0">
                <a:latin typeface="微软雅黑" panose="020B0503020204020204" pitchFamily="34" charset="-122"/>
                <a:ea typeface="微软雅黑" panose="020B0503020204020204" pitchFamily="34" charset="-122"/>
              </a:rPr>
              <a:t>（</a:t>
            </a:r>
            <a:r>
              <a:rPr lang="en-US" altLang="zh-CN" sz="1800" dirty="0" smtClean="0">
                <a:latin typeface="微软雅黑" panose="020B0503020204020204" pitchFamily="34" charset="-122"/>
                <a:ea typeface="微软雅黑" panose="020B0503020204020204" pitchFamily="34" charset="-122"/>
              </a:rPr>
              <a:t>5</a:t>
            </a:r>
            <a:r>
              <a:rPr lang="zh-CN" altLang="en-US" sz="1800" dirty="0" smtClean="0">
                <a:latin typeface="微软雅黑" panose="020B0503020204020204" pitchFamily="34" charset="-122"/>
                <a:ea typeface="微软雅黑" panose="020B0503020204020204" pitchFamily="34" charset="-122"/>
              </a:rPr>
              <a:t>）国内博客1</a:t>
            </a:r>
            <a:r>
              <a:rPr lang="en-US" altLang="zh-CN" sz="1800" dirty="0" smtClean="0">
                <a:latin typeface="微软雅黑" panose="020B0503020204020204" pitchFamily="34" charset="-122"/>
                <a:ea typeface="微软雅黑" panose="020B0503020204020204" pitchFamily="34" charset="-122"/>
              </a:rPr>
              <a:t>2</a:t>
            </a:r>
            <a:r>
              <a:rPr lang="zh-CN" altLang="en-US" sz="1800" dirty="0" smtClean="0">
                <a:latin typeface="微软雅黑" panose="020B0503020204020204" pitchFamily="34" charset="-122"/>
                <a:ea typeface="微软雅黑" panose="020B0503020204020204" pitchFamily="34" charset="-122"/>
              </a:rPr>
              <a:t>家</a:t>
            </a:r>
            <a:endParaRPr lang="zh-CN" altLang="en-US" sz="1800" dirty="0" smtClean="0">
              <a:latin typeface="微软雅黑" panose="020B0503020204020204" pitchFamily="34" charset="-122"/>
              <a:ea typeface="微软雅黑" panose="020B0503020204020204" pitchFamily="34" charset="-122"/>
            </a:endParaRPr>
          </a:p>
          <a:p>
            <a:pPr>
              <a:lnSpc>
                <a:spcPct val="90000"/>
              </a:lnSpc>
              <a:buFontTx/>
              <a:buNone/>
            </a:pPr>
            <a:r>
              <a:rPr lang="zh-CN" altLang="en-US" sz="1800" dirty="0" smtClean="0">
                <a:latin typeface="微软雅黑" panose="020B0503020204020204" pitchFamily="34" charset="-122"/>
                <a:ea typeface="微软雅黑" panose="020B0503020204020204" pitchFamily="34" charset="-122"/>
              </a:rPr>
              <a:t>   </a:t>
            </a:r>
            <a:r>
              <a:rPr lang="en-US" altLang="zh-CN" sz="1800" dirty="0" smtClean="0">
                <a:latin typeface="微软雅黑" panose="020B0503020204020204" pitchFamily="34" charset="-122"/>
                <a:ea typeface="微软雅黑" panose="020B0503020204020204" pitchFamily="34" charset="-122"/>
              </a:rPr>
              <a:t>   </a:t>
            </a:r>
            <a:r>
              <a:rPr lang="zh-CN" altLang="en-US" sz="1800" dirty="0" smtClean="0">
                <a:latin typeface="微软雅黑" panose="020B0503020204020204" pitchFamily="34" charset="-122"/>
                <a:ea typeface="微软雅黑" panose="020B0503020204020204" pitchFamily="34" charset="-122"/>
              </a:rPr>
              <a:t>（</a:t>
            </a:r>
            <a:r>
              <a:rPr lang="en-US" altLang="zh-CN" sz="1800" dirty="0" smtClean="0">
                <a:latin typeface="微软雅黑" panose="020B0503020204020204" pitchFamily="34" charset="-122"/>
                <a:ea typeface="微软雅黑" panose="020B0503020204020204" pitchFamily="34" charset="-122"/>
              </a:rPr>
              <a:t>6</a:t>
            </a:r>
            <a:r>
              <a:rPr lang="zh-CN" altLang="en-US" sz="1800" dirty="0" smtClean="0">
                <a:latin typeface="微软雅黑" panose="020B0503020204020204" pitchFamily="34" charset="-122"/>
                <a:ea typeface="微软雅黑" panose="020B0503020204020204" pitchFamily="34" charset="-122"/>
              </a:rPr>
              <a:t>）国外博客1</a:t>
            </a:r>
            <a:r>
              <a:rPr lang="en-US" altLang="zh-CN" sz="1800" dirty="0" smtClean="0">
                <a:latin typeface="微软雅黑" panose="020B0503020204020204" pitchFamily="34" charset="-122"/>
                <a:ea typeface="微软雅黑" panose="020B0503020204020204" pitchFamily="34" charset="-122"/>
              </a:rPr>
              <a:t>0</a:t>
            </a:r>
            <a:r>
              <a:rPr lang="zh-CN" altLang="en-US" sz="1800" dirty="0" smtClean="0">
                <a:latin typeface="微软雅黑" panose="020B0503020204020204" pitchFamily="34" charset="-122"/>
                <a:ea typeface="微软雅黑" panose="020B0503020204020204" pitchFamily="34" charset="-122"/>
              </a:rPr>
              <a:t>家</a:t>
            </a:r>
            <a:endParaRPr lang="en-US" altLang="zh-CN" sz="1800" dirty="0" smtClean="0">
              <a:latin typeface="微软雅黑" panose="020B0503020204020204" pitchFamily="34" charset="-122"/>
              <a:ea typeface="微软雅黑" panose="020B0503020204020204" pitchFamily="34" charset="-122"/>
            </a:endParaRPr>
          </a:p>
          <a:p>
            <a:pPr>
              <a:lnSpc>
                <a:spcPct val="90000"/>
              </a:lnSpc>
              <a:buFontTx/>
              <a:buNone/>
            </a:pPr>
            <a:endParaRPr lang="en-US" altLang="zh-CN" sz="1000" dirty="0" smtClean="0">
              <a:latin typeface="微软雅黑" panose="020B0503020204020204" pitchFamily="34" charset="-122"/>
              <a:ea typeface="微软雅黑" panose="020B0503020204020204" pitchFamily="34" charset="-122"/>
            </a:endParaRPr>
          </a:p>
          <a:p>
            <a:pPr>
              <a:lnSpc>
                <a:spcPct val="90000"/>
              </a:lnSpc>
              <a:buFontTx/>
              <a:buNone/>
            </a:pPr>
            <a:endParaRPr lang="en-US" altLang="zh-CN" sz="1000" dirty="0" smtClean="0">
              <a:latin typeface="微软雅黑" panose="020B0503020204020204" pitchFamily="34" charset="-122"/>
              <a:ea typeface="微软雅黑" panose="020B0503020204020204" pitchFamily="34" charset="-122"/>
            </a:endParaRPr>
          </a:p>
          <a:p>
            <a:pPr>
              <a:lnSpc>
                <a:spcPct val="90000"/>
              </a:lnSpc>
              <a:buFontTx/>
              <a:buNone/>
            </a:pPr>
            <a:r>
              <a:rPr lang="zh-CN" altLang="en-US" sz="2000" dirty="0" smtClean="0">
                <a:latin typeface="微软雅黑" panose="020B0503020204020204" pitchFamily="34" charset="-122"/>
                <a:ea typeface="微软雅黑" panose="020B0503020204020204" pitchFamily="34" charset="-122"/>
              </a:rPr>
              <a:t>截止</a:t>
            </a:r>
            <a:r>
              <a:rPr lang="en-US" altLang="zh-CN" sz="2000" dirty="0" smtClean="0">
                <a:latin typeface="微软雅黑" panose="020B0503020204020204" pitchFamily="34" charset="-122"/>
                <a:ea typeface="微软雅黑" panose="020B0503020204020204" pitchFamily="34" charset="-122"/>
              </a:rPr>
              <a:t>2021</a:t>
            </a:r>
            <a:r>
              <a:rPr lang="zh-CN" altLang="en-US" sz="2000" dirty="0" smtClean="0">
                <a:latin typeface="微软雅黑" panose="020B0503020204020204" pitchFamily="34" charset="-122"/>
                <a:ea typeface="微软雅黑" panose="020B0503020204020204" pitchFamily="34" charset="-122"/>
              </a:rPr>
              <a:t>年第四季度</a:t>
            </a:r>
            <a:r>
              <a:rPr lang="en-US" sz="2000" dirty="0" smtClean="0">
                <a:latin typeface="微软雅黑" panose="020B0503020204020204" pitchFamily="34" charset="-122"/>
                <a:ea typeface="微软雅黑" panose="020B0503020204020204" pitchFamily="34" charset="-122"/>
              </a:rPr>
              <a:t>，</a:t>
            </a:r>
            <a:r>
              <a:rPr lang="en-US" sz="2000" dirty="0" err="1" smtClean="0">
                <a:latin typeface="微软雅黑" panose="020B0503020204020204" pitchFamily="34" charset="-122"/>
                <a:ea typeface="微软雅黑" panose="020B0503020204020204" pitchFamily="34" charset="-122"/>
              </a:rPr>
              <a:t>共监测收录媒体源总数为</a:t>
            </a:r>
            <a:r>
              <a:rPr lang="zh-CN" altLang="en-US" sz="2000" dirty="0" smtClean="0">
                <a:latin typeface="微软雅黑" panose="020B0503020204020204" pitchFamily="34" charset="-122"/>
                <a:ea typeface="微软雅黑" panose="020B0503020204020204" pitchFamily="34" charset="-122"/>
              </a:rPr>
              <a:t>1,</a:t>
            </a:r>
            <a:r>
              <a:rPr lang="en-US" altLang="zh-CN" sz="2000" dirty="0" smtClean="0">
                <a:latin typeface="微软雅黑" panose="020B0503020204020204" pitchFamily="34" charset="-122"/>
                <a:ea typeface="微软雅黑" panose="020B0503020204020204" pitchFamily="34" charset="-122"/>
              </a:rPr>
              <a:t>464</a:t>
            </a:r>
            <a:r>
              <a:rPr lang="zh-CN" altLang="en-US" sz="2000" dirty="0" smtClean="0">
                <a:latin typeface="微软雅黑" panose="020B0503020204020204" pitchFamily="34" charset="-122"/>
                <a:ea typeface="微软雅黑" panose="020B0503020204020204" pitchFamily="34" charset="-122"/>
              </a:rPr>
              <a:t>家媒体。</a:t>
            </a:r>
            <a:endParaRPr lang="zh-CN" altLang="en-US" sz="2000" dirty="0" smtClean="0">
              <a:latin typeface="微软雅黑" panose="020B0503020204020204" pitchFamily="34" charset="-122"/>
              <a:ea typeface="微软雅黑" panose="020B0503020204020204" pitchFamily="34" charset="-122"/>
            </a:endParaRPr>
          </a:p>
        </p:txBody>
      </p:sp>
      <p:pic>
        <p:nvPicPr>
          <p:cNvPr id="7"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69201" y="2736031"/>
            <a:ext cx="3009900" cy="237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84625" y="0"/>
            <a:ext cx="5832648" cy="431775"/>
          </a:xfrm>
          <a:prstGeom prst="rect">
            <a:avLst/>
          </a:prstGeom>
          <a:solidFill>
            <a:srgbClr val="F664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807246" y="0"/>
            <a:ext cx="5194003" cy="369332"/>
          </a:xfrm>
          <a:prstGeom prst="rect">
            <a:avLst/>
          </a:prstGeom>
          <a:noFill/>
        </p:spPr>
        <p:txBody>
          <a:bodyPr wrap="square" rtlCol="0">
            <a:spAutoFit/>
          </a:bodyPr>
          <a:lstStyle/>
          <a:p>
            <a:r>
              <a:rPr lang="zh-CN" altLang="en-US" b="1" dirty="0" smtClean="0">
                <a:solidFill>
                  <a:schemeClr val="bg1"/>
                </a:solidFill>
                <a:latin typeface="微软雅黑" panose="020B0503020204020204" pitchFamily="34" charset="-122"/>
                <a:ea typeface="微软雅黑" panose="020B0503020204020204" pitchFamily="34" charset="-122"/>
              </a:rPr>
              <a:t>高校</a:t>
            </a:r>
            <a:r>
              <a:rPr lang="zh-CN" altLang="en-US" b="1" dirty="0">
                <a:solidFill>
                  <a:schemeClr val="bg1"/>
                </a:solidFill>
                <a:latin typeface="微软雅黑" panose="020B0503020204020204" pitchFamily="34" charset="-122"/>
                <a:ea typeface="微软雅黑" panose="020B0503020204020204" pitchFamily="34" charset="-122"/>
              </a:rPr>
              <a:t>财经数据库的网文数据处理平台——NDPP</a:t>
            </a:r>
            <a:endParaRPr lang="zh-CN" altLang="en-US" dirty="0">
              <a:solidFill>
                <a:schemeClr val="bg1"/>
              </a:solidFill>
              <a:latin typeface="+mj-ea"/>
              <a:ea typeface="+mj-ea"/>
            </a:endParaRPr>
          </a:p>
        </p:txBody>
      </p:sp>
      <p:pic>
        <p:nvPicPr>
          <p:cNvPr id="5" name="Picture 2" descr="D:\desk\公司logo\infobank-logo.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60289" y="4896271"/>
            <a:ext cx="1584177" cy="603836"/>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5"/>
          <p:cNvSpPr txBox="1">
            <a:spLocks noChangeArrowheads="1"/>
          </p:cNvSpPr>
          <p:nvPr/>
        </p:nvSpPr>
        <p:spPr bwMode="auto">
          <a:xfrm>
            <a:off x="504305" y="791815"/>
            <a:ext cx="22050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a:solidFill>
                  <a:srgbClr val="0070C0"/>
                </a:solidFill>
                <a:latin typeface="微软雅黑" panose="020B0503020204020204" pitchFamily="34" charset="-122"/>
                <a:ea typeface="微软雅黑" panose="020B0503020204020204" pitchFamily="34" charset="-122"/>
              </a:rPr>
              <a:t>NDPP的工作模式</a:t>
            </a:r>
            <a:endParaRPr lang="en-US" altLang="zh-CN" sz="2000" b="1">
              <a:solidFill>
                <a:srgbClr val="0070C0"/>
              </a:solidFill>
              <a:latin typeface="微软雅黑" panose="020B0503020204020204" pitchFamily="34" charset="-122"/>
              <a:ea typeface="微软雅黑" panose="020B0503020204020204" pitchFamily="34" charset="-122"/>
            </a:endParaRPr>
          </a:p>
        </p:txBody>
      </p:sp>
      <p:sp>
        <p:nvSpPr>
          <p:cNvPr id="8" name="Text Box 4"/>
          <p:cNvSpPr txBox="1">
            <a:spLocks noChangeArrowheads="1"/>
          </p:cNvSpPr>
          <p:nvPr/>
        </p:nvSpPr>
        <p:spPr bwMode="auto">
          <a:xfrm>
            <a:off x="3528963" y="1295871"/>
            <a:ext cx="3657600" cy="1828800"/>
          </a:xfrm>
          <a:prstGeom prst="rect">
            <a:avLst/>
          </a:prstGeom>
          <a:gradFill rotWithShape="0">
            <a:gsLst>
              <a:gs pos="0">
                <a:srgbClr val="D2D2D2"/>
              </a:gs>
              <a:gs pos="100000">
                <a:srgbClr val="F3F3F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b="1">
                <a:solidFill>
                  <a:srgbClr val="B41857"/>
                </a:solidFill>
                <a:latin typeface="微软雅黑" panose="020B0503020204020204" pitchFamily="34" charset="-122"/>
                <a:ea typeface="微软雅黑" panose="020B0503020204020204" pitchFamily="34" charset="-122"/>
              </a:rPr>
              <a:t>网文数据处理平台 </a:t>
            </a:r>
            <a:r>
              <a:rPr lang="en-US" altLang="zh-CN" b="1">
                <a:solidFill>
                  <a:srgbClr val="B41857"/>
                </a:solidFill>
                <a:latin typeface="微软雅黑" panose="020B0503020204020204" pitchFamily="34" charset="-122"/>
                <a:ea typeface="微软雅黑" panose="020B0503020204020204" pitchFamily="34" charset="-122"/>
              </a:rPr>
              <a:t>- </a:t>
            </a:r>
            <a:r>
              <a:rPr lang="en-US" altLang="zh-CN" b="1">
                <a:solidFill>
                  <a:srgbClr val="B41857"/>
                </a:solidFill>
                <a:cs typeface="Arial" panose="020B0604020202020204" pitchFamily="34" charset="0"/>
              </a:rPr>
              <a:t>NDPP</a:t>
            </a:r>
            <a:r>
              <a:rPr lang="zh-CN" altLang="en-US" b="1">
                <a:solidFill>
                  <a:srgbClr val="B41857"/>
                </a:solidFill>
                <a:cs typeface="Arial" panose="020B0604020202020204" pitchFamily="34" charset="0"/>
              </a:rPr>
              <a:t>：（</a:t>
            </a:r>
            <a:r>
              <a:rPr lang="en-US" altLang="zh-CN" b="1">
                <a:solidFill>
                  <a:srgbClr val="B41857"/>
                </a:solidFill>
                <a:cs typeface="Arial" panose="020B0604020202020204" pitchFamily="34" charset="0"/>
              </a:rPr>
              <a:t>News Data Processing Platform</a:t>
            </a:r>
            <a:r>
              <a:rPr lang="zh-CN" altLang="en-US" b="1">
                <a:solidFill>
                  <a:srgbClr val="B41857"/>
                </a:solidFill>
                <a:cs typeface="Arial" panose="020B0604020202020204" pitchFamily="34" charset="0"/>
              </a:rPr>
              <a:t>）</a:t>
            </a:r>
            <a:endParaRPr lang="zh-CN" altLang="en-US" b="1">
              <a:solidFill>
                <a:srgbClr val="B41857"/>
              </a:solidFill>
              <a:cs typeface="Arial" panose="020B0604020202020204" pitchFamily="34" charset="0"/>
            </a:endParaRPr>
          </a:p>
          <a:p>
            <a:pPr eaLnBrk="1" hangingPunct="1">
              <a:spcBef>
                <a:spcPct val="50000"/>
              </a:spcBef>
            </a:pPr>
            <a:r>
              <a:rPr lang="zh-CN" altLang="en-US">
                <a:latin typeface="微软雅黑" panose="020B0503020204020204" pitchFamily="34" charset="-122"/>
                <a:ea typeface="微软雅黑" panose="020B0503020204020204" pitchFamily="34" charset="-122"/>
              </a:rPr>
              <a:t>是公司自行研究开发的、处理“新闻资讯类数据”的生产管理系统。</a:t>
            </a:r>
            <a:endParaRPr lang="zh-CN" altLang="en-US">
              <a:latin typeface="微软雅黑" panose="020B0503020204020204" pitchFamily="34" charset="-122"/>
              <a:ea typeface="微软雅黑" panose="020B0503020204020204" pitchFamily="34" charset="-122"/>
            </a:endParaRPr>
          </a:p>
          <a:p>
            <a:pPr eaLnBrk="1" hangingPunct="1">
              <a:spcBef>
                <a:spcPct val="50000"/>
              </a:spcBef>
            </a:pPr>
            <a:endParaRPr lang="zh-CN" altLang="en-US" sz="1000">
              <a:latin typeface="Times New Roman" panose="02020603050405020304" pitchFamily="18" charset="0"/>
            </a:endParaRPr>
          </a:p>
        </p:txBody>
      </p:sp>
      <p:sp>
        <p:nvSpPr>
          <p:cNvPr id="9" name="Text Box 5"/>
          <p:cNvSpPr txBox="1">
            <a:spLocks noChangeArrowheads="1"/>
          </p:cNvSpPr>
          <p:nvPr/>
        </p:nvSpPr>
        <p:spPr bwMode="auto">
          <a:xfrm>
            <a:off x="3528963" y="3527896"/>
            <a:ext cx="3671888" cy="1965325"/>
          </a:xfrm>
          <a:prstGeom prst="rect">
            <a:avLst/>
          </a:prstGeom>
          <a:gradFill rotWithShape="0">
            <a:gsLst>
              <a:gs pos="0">
                <a:srgbClr val="D2D2D2"/>
              </a:gs>
              <a:gs pos="100000">
                <a:srgbClr val="F3F3F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b="1">
                <a:solidFill>
                  <a:srgbClr val="B41857"/>
                </a:solidFill>
                <a:ea typeface="微软雅黑" panose="020B0503020204020204" pitchFamily="34" charset="-122"/>
              </a:rPr>
              <a:t>NDPP</a:t>
            </a:r>
            <a:r>
              <a:rPr lang="zh-CN" altLang="en-US" b="1">
                <a:solidFill>
                  <a:srgbClr val="B41857"/>
                </a:solidFill>
                <a:latin typeface="微软雅黑" panose="020B0503020204020204" pitchFamily="34" charset="-122"/>
                <a:ea typeface="微软雅黑" panose="020B0503020204020204" pitchFamily="34" charset="-122"/>
              </a:rPr>
              <a:t>的工作模式：</a:t>
            </a:r>
            <a:endParaRPr lang="zh-CN" altLang="en-US" b="1">
              <a:solidFill>
                <a:srgbClr val="B41857"/>
              </a:solidFill>
              <a:latin typeface="微软雅黑" panose="020B0503020204020204" pitchFamily="34" charset="-122"/>
              <a:ea typeface="微软雅黑" panose="020B0503020204020204" pitchFamily="34" charset="-122"/>
            </a:endParaRPr>
          </a:p>
          <a:p>
            <a:pPr eaLnBrk="1" hangingPunct="1">
              <a:spcBef>
                <a:spcPct val="50000"/>
              </a:spcBef>
            </a:pPr>
            <a:r>
              <a:rPr lang="zh-CN" altLang="en-US">
                <a:latin typeface="微软雅黑" panose="020B0503020204020204" pitchFamily="34" charset="-122"/>
                <a:ea typeface="微软雅黑" panose="020B0503020204020204" pitchFamily="34" charset="-122"/>
              </a:rPr>
              <a:t>是“客户机</a:t>
            </a:r>
            <a:r>
              <a:rPr lang="en-US" altLang="zh-CN">
                <a:latin typeface="微软雅黑" panose="020B0503020204020204" pitchFamily="34" charset="-122"/>
                <a:ea typeface="微软雅黑" panose="020B0503020204020204" pitchFamily="34" charset="-122"/>
              </a:rPr>
              <a:t>/</a:t>
            </a:r>
            <a:r>
              <a:rPr lang="zh-CN" altLang="en-US">
                <a:latin typeface="微软雅黑" panose="020B0503020204020204" pitchFamily="34" charset="-122"/>
                <a:ea typeface="微软雅黑" panose="020B0503020204020204" pitchFamily="34" charset="-122"/>
              </a:rPr>
              <a:t>服务器”方式 </a:t>
            </a:r>
            <a:endParaRPr lang="zh-CN" altLang="en-US">
              <a:latin typeface="微软雅黑" panose="020B0503020204020204" pitchFamily="34" charset="-122"/>
              <a:ea typeface="微软雅黑" panose="020B0503020204020204" pitchFamily="34" charset="-122"/>
            </a:endParaRPr>
          </a:p>
          <a:p>
            <a:pPr eaLnBrk="1" hangingPunct="1"/>
            <a:r>
              <a:rPr lang="zh-CN" altLang="en-US">
                <a:latin typeface="微软雅黑" panose="020B0503020204020204" pitchFamily="34" charset="-122"/>
                <a:ea typeface="微软雅黑" panose="020B0503020204020204" pitchFamily="34" charset="-122"/>
              </a:rPr>
              <a:t>（</a:t>
            </a:r>
            <a:r>
              <a:rPr lang="en-US" altLang="zh-CN" b="1">
                <a:ea typeface="微软雅黑" panose="020B0503020204020204" pitchFamily="34" charset="-122"/>
              </a:rPr>
              <a:t>C/S</a:t>
            </a:r>
            <a:r>
              <a:rPr lang="zh-CN" altLang="en-US">
                <a:latin typeface="微软雅黑" panose="020B0503020204020204" pitchFamily="34" charset="-122"/>
                <a:ea typeface="微软雅黑" panose="020B0503020204020204" pitchFamily="34" charset="-122"/>
              </a:rPr>
              <a:t>方式，</a:t>
            </a:r>
            <a:r>
              <a:rPr lang="en-US" altLang="zh-CN" b="1">
                <a:ea typeface="微软雅黑" panose="020B0503020204020204" pitchFamily="34" charset="-122"/>
              </a:rPr>
              <a:t>Client/Server</a:t>
            </a:r>
            <a:r>
              <a:rPr lang="zh-CN" altLang="en-US">
                <a:latin typeface="微软雅黑" panose="020B0503020204020204" pitchFamily="34" charset="-122"/>
                <a:ea typeface="微软雅黑" panose="020B0503020204020204" pitchFamily="34" charset="-122"/>
              </a:rPr>
              <a:t>）</a:t>
            </a:r>
            <a:endParaRPr lang="zh-CN" altLang="en-US">
              <a:latin typeface="微软雅黑" panose="020B0503020204020204" pitchFamily="34" charset="-122"/>
              <a:ea typeface="微软雅黑" panose="020B0503020204020204" pitchFamily="34" charset="-122"/>
            </a:endParaRPr>
          </a:p>
          <a:p>
            <a:pPr eaLnBrk="1" hangingPunct="1">
              <a:spcBef>
                <a:spcPct val="50000"/>
              </a:spcBef>
            </a:pPr>
            <a:r>
              <a:rPr lang="zh-CN" altLang="en-US">
                <a:latin typeface="微软雅黑" panose="020B0503020204020204" pitchFamily="34" charset="-122"/>
                <a:ea typeface="微软雅黑" panose="020B0503020204020204" pitchFamily="34" charset="-122"/>
              </a:rPr>
              <a:t>客户端需要安装专用的编辑软件程序。</a:t>
            </a:r>
            <a:endParaRPr lang="zh-CN" altLang="en-US">
              <a:latin typeface="微软雅黑" panose="020B0503020204020204" pitchFamily="34" charset="-122"/>
              <a:ea typeface="微软雅黑" panose="020B0503020204020204" pitchFamily="34" charset="-122"/>
            </a:endParaRPr>
          </a:p>
          <a:p>
            <a:pPr eaLnBrk="1" hangingPunct="1">
              <a:spcBef>
                <a:spcPct val="50000"/>
              </a:spcBef>
            </a:pPr>
            <a:endParaRPr lang="zh-CN" altLang="en-US" sz="1000">
              <a:latin typeface="微软雅黑" panose="020B0503020204020204" pitchFamily="34" charset="-122"/>
              <a:ea typeface="微软雅黑" panose="020B0503020204020204" pitchFamily="34" charset="-122"/>
            </a:endParaRPr>
          </a:p>
        </p:txBody>
      </p:sp>
      <p:sp>
        <p:nvSpPr>
          <p:cNvPr id="10" name="Text Box 6"/>
          <p:cNvSpPr txBox="1">
            <a:spLocks noChangeArrowheads="1"/>
          </p:cNvSpPr>
          <p:nvPr/>
        </p:nvSpPr>
        <p:spPr bwMode="auto">
          <a:xfrm>
            <a:off x="7993137" y="1295871"/>
            <a:ext cx="3352800" cy="1463675"/>
          </a:xfrm>
          <a:prstGeom prst="rect">
            <a:avLst/>
          </a:prstGeom>
          <a:gradFill rotWithShape="0">
            <a:gsLst>
              <a:gs pos="0">
                <a:srgbClr val="D2D2D2"/>
              </a:gs>
              <a:gs pos="100000">
                <a:srgbClr val="F3F3F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b="1">
                <a:solidFill>
                  <a:srgbClr val="B41857"/>
                </a:solidFill>
                <a:ea typeface="微软雅黑" panose="020B0503020204020204" pitchFamily="34" charset="-122"/>
              </a:rPr>
              <a:t>NDPP</a:t>
            </a:r>
            <a:r>
              <a:rPr lang="zh-CN" altLang="en-US" b="1">
                <a:solidFill>
                  <a:srgbClr val="B41857"/>
                </a:solidFill>
                <a:latin typeface="微软雅黑" panose="020B0503020204020204" pitchFamily="34" charset="-122"/>
                <a:ea typeface="微软雅黑" panose="020B0503020204020204" pitchFamily="34" charset="-122"/>
              </a:rPr>
              <a:t>的运行环境：</a:t>
            </a:r>
            <a:endParaRPr lang="zh-CN" altLang="en-US" b="1">
              <a:solidFill>
                <a:srgbClr val="B41857"/>
              </a:solidFill>
              <a:latin typeface="微软雅黑" panose="020B0503020204020204" pitchFamily="34" charset="-122"/>
              <a:ea typeface="微软雅黑" panose="020B0503020204020204" pitchFamily="34" charset="-122"/>
            </a:endParaRPr>
          </a:p>
          <a:p>
            <a:pPr eaLnBrk="1" hangingPunct="1">
              <a:spcBef>
                <a:spcPct val="50000"/>
              </a:spcBef>
            </a:pPr>
            <a:r>
              <a:rPr lang="zh-CN" altLang="en-US">
                <a:latin typeface="微软雅黑" panose="020B0503020204020204" pitchFamily="34" charset="-122"/>
                <a:ea typeface="微软雅黑" panose="020B0503020204020204" pitchFamily="34" charset="-122"/>
              </a:rPr>
              <a:t>为</a:t>
            </a:r>
            <a:r>
              <a:rPr lang="en-US" altLang="zh-CN">
                <a:ea typeface="微软雅黑" panose="020B0503020204020204" pitchFamily="34" charset="-122"/>
              </a:rPr>
              <a:t>Windows</a:t>
            </a:r>
            <a:r>
              <a:rPr lang="zh-CN" altLang="en-US">
                <a:latin typeface="微软雅黑" panose="020B0503020204020204" pitchFamily="34" charset="-122"/>
                <a:ea typeface="微软雅黑" panose="020B0503020204020204" pitchFamily="34" charset="-122"/>
              </a:rPr>
              <a:t>操作系统、</a:t>
            </a:r>
            <a:r>
              <a:rPr lang="en-US" altLang="zh-CN">
                <a:ea typeface="微软雅黑" panose="020B0503020204020204" pitchFamily="34" charset="-122"/>
              </a:rPr>
              <a:t>SQL</a:t>
            </a:r>
            <a:r>
              <a:rPr lang="zh-CN" altLang="en-US">
                <a:latin typeface="微软雅黑" panose="020B0503020204020204" pitchFamily="34" charset="-122"/>
                <a:ea typeface="微软雅黑" panose="020B0503020204020204" pitchFamily="34" charset="-122"/>
              </a:rPr>
              <a:t>数据库服务器系统。</a:t>
            </a:r>
            <a:endParaRPr lang="zh-CN" altLang="en-US">
              <a:latin typeface="微软雅黑" panose="020B0503020204020204" pitchFamily="34" charset="-122"/>
              <a:ea typeface="微软雅黑" panose="020B0503020204020204" pitchFamily="34" charset="-122"/>
            </a:endParaRPr>
          </a:p>
          <a:p>
            <a:pPr eaLnBrk="1" hangingPunct="1">
              <a:spcBef>
                <a:spcPct val="50000"/>
              </a:spcBef>
            </a:pPr>
            <a:endParaRPr lang="zh-CN" altLang="en-US">
              <a:latin typeface="Times New Roman" panose="02020603050405020304" pitchFamily="18" charset="0"/>
            </a:endParaRPr>
          </a:p>
        </p:txBody>
      </p:sp>
      <p:sp>
        <p:nvSpPr>
          <p:cNvPr id="11" name="Text Box 7"/>
          <p:cNvSpPr txBox="1">
            <a:spLocks noChangeArrowheads="1"/>
          </p:cNvSpPr>
          <p:nvPr/>
        </p:nvSpPr>
        <p:spPr bwMode="auto">
          <a:xfrm>
            <a:off x="7993137" y="2807171"/>
            <a:ext cx="3352800" cy="1554163"/>
          </a:xfrm>
          <a:prstGeom prst="rect">
            <a:avLst/>
          </a:prstGeom>
          <a:gradFill rotWithShape="0">
            <a:gsLst>
              <a:gs pos="0">
                <a:srgbClr val="D2D2D2"/>
              </a:gs>
              <a:gs pos="100000">
                <a:srgbClr val="F3F3F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b="1">
                <a:solidFill>
                  <a:srgbClr val="B41857"/>
                </a:solidFill>
                <a:ea typeface="微软雅黑" panose="020B0503020204020204" pitchFamily="34" charset="-122"/>
              </a:rPr>
              <a:t>NDPP</a:t>
            </a:r>
            <a:r>
              <a:rPr lang="zh-CN" altLang="en-US" b="1">
                <a:solidFill>
                  <a:srgbClr val="B41857"/>
                </a:solidFill>
                <a:latin typeface="微软雅黑" panose="020B0503020204020204" pitchFamily="34" charset="-122"/>
                <a:ea typeface="微软雅黑" panose="020B0503020204020204" pitchFamily="34" charset="-122"/>
              </a:rPr>
              <a:t>的操作权限控制：</a:t>
            </a:r>
            <a:endParaRPr lang="zh-CN" altLang="en-US" b="1">
              <a:solidFill>
                <a:srgbClr val="B41857"/>
              </a:solidFill>
              <a:latin typeface="微软雅黑" panose="020B0503020204020204" pitchFamily="34" charset="-122"/>
              <a:ea typeface="微软雅黑" panose="020B0503020204020204" pitchFamily="34" charset="-122"/>
            </a:endParaRPr>
          </a:p>
          <a:p>
            <a:pPr eaLnBrk="1" hangingPunct="1">
              <a:spcBef>
                <a:spcPct val="50000"/>
              </a:spcBef>
            </a:pPr>
            <a:r>
              <a:rPr lang="zh-CN" altLang="en-US">
                <a:latin typeface="微软雅黑" panose="020B0503020204020204" pitchFamily="34" charset="-122"/>
                <a:ea typeface="微软雅黑" panose="020B0503020204020204" pitchFamily="34" charset="-122"/>
              </a:rPr>
              <a:t>操作人员登录</a:t>
            </a:r>
            <a:r>
              <a:rPr lang="en-US" altLang="zh-CN">
                <a:ea typeface="微软雅黑" panose="020B0503020204020204" pitchFamily="34" charset="-122"/>
              </a:rPr>
              <a:t>NDPP</a:t>
            </a:r>
            <a:r>
              <a:rPr lang="zh-CN" altLang="en-US">
                <a:latin typeface="微软雅黑" panose="020B0503020204020204" pitchFamily="34" charset="-122"/>
                <a:ea typeface="微软雅黑" panose="020B0503020204020204" pitchFamily="34" charset="-122"/>
              </a:rPr>
              <a:t>系统，后，按系统赋予的权限，执行相应的任务。</a:t>
            </a:r>
            <a:endParaRPr lang="zh-CN" altLang="en-US">
              <a:latin typeface="微软雅黑" panose="020B0503020204020204" pitchFamily="34" charset="-122"/>
              <a:ea typeface="微软雅黑" panose="020B0503020204020204" pitchFamily="34" charset="-122"/>
            </a:endParaRPr>
          </a:p>
          <a:p>
            <a:pPr eaLnBrk="1" hangingPunct="1">
              <a:spcBef>
                <a:spcPct val="50000"/>
              </a:spcBef>
            </a:pPr>
            <a:endParaRPr lang="zh-CN" altLang="en-US" sz="1000">
              <a:latin typeface="微软雅黑" panose="020B0503020204020204" pitchFamily="34" charset="-122"/>
              <a:ea typeface="微软雅黑" panose="020B0503020204020204" pitchFamily="34" charset="-122"/>
            </a:endParaRPr>
          </a:p>
        </p:txBody>
      </p:sp>
      <p:grpSp>
        <p:nvGrpSpPr>
          <p:cNvPr id="14" name="组合 13"/>
          <p:cNvGrpSpPr/>
          <p:nvPr/>
        </p:nvGrpSpPr>
        <p:grpSpPr>
          <a:xfrm>
            <a:off x="8353376" y="4175596"/>
            <a:ext cx="2590800" cy="1409700"/>
            <a:chOff x="7777312" y="3959572"/>
            <a:chExt cx="2590800" cy="1409700"/>
          </a:xfrm>
        </p:grpSpPr>
        <p:sp>
          <p:nvSpPr>
            <p:cNvPr id="12" name="AutoShape 9"/>
            <p:cNvSpPr>
              <a:spLocks noChangeArrowheads="1"/>
            </p:cNvSpPr>
            <p:nvPr/>
          </p:nvSpPr>
          <p:spPr bwMode="auto">
            <a:xfrm>
              <a:off x="8856812" y="3959572"/>
              <a:ext cx="381000" cy="304800"/>
            </a:xfrm>
            <a:prstGeom prst="upArrow">
              <a:avLst>
                <a:gd name="adj1" fmla="val 50000"/>
                <a:gd name="adj2" fmla="val 45833"/>
              </a:avLst>
            </a:prstGeom>
            <a:solidFill>
              <a:srgbClr val="FFFF99"/>
            </a:solidFill>
            <a:ln w="9525">
              <a:solidFill>
                <a:schemeClr val="tx1"/>
              </a:solidFill>
              <a:miter lim="800000"/>
            </a:ln>
          </p:spPr>
          <p:txBody>
            <a:bodyPr vert="eaVert"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3" name="Text Box 8"/>
            <p:cNvSpPr txBox="1">
              <a:spLocks noChangeArrowheads="1"/>
            </p:cNvSpPr>
            <p:nvPr/>
          </p:nvSpPr>
          <p:spPr bwMode="auto">
            <a:xfrm>
              <a:off x="7777312" y="4248497"/>
              <a:ext cx="2590800" cy="1120775"/>
            </a:xfrm>
            <a:prstGeom prst="rect">
              <a:avLst/>
            </a:prstGeom>
            <a:solidFill>
              <a:srgbClr val="FFFF99"/>
            </a:solidFill>
            <a:ln w="9525">
              <a:solidFill>
                <a:schemeClr val="tx1"/>
              </a:solidFill>
              <a:miter lim="800000"/>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90000"/>
                </a:lnSpc>
                <a:spcBef>
                  <a:spcPct val="15000"/>
                </a:spcBef>
              </a:pPr>
              <a:r>
                <a:rPr lang="zh-CN" altLang="en-US" sz="1400" dirty="0">
                  <a:latin typeface="微软雅黑" panose="020B0503020204020204" pitchFamily="34" charset="-122"/>
                  <a:ea typeface="微软雅黑" panose="020B0503020204020204" pitchFamily="34" charset="-122"/>
                </a:rPr>
                <a:t>用户的操作权限，可分为：系统管理、网站管理、内容管理、编辑、审核等。</a:t>
              </a:r>
              <a:endParaRPr lang="zh-CN" altLang="en-US" sz="1400" dirty="0">
                <a:latin typeface="微软雅黑" panose="020B0503020204020204" pitchFamily="34" charset="-122"/>
                <a:ea typeface="微软雅黑" panose="020B0503020204020204" pitchFamily="34" charset="-122"/>
              </a:endParaRPr>
            </a:p>
            <a:p>
              <a:pPr eaLnBrk="1" hangingPunct="1">
                <a:lnSpc>
                  <a:spcPct val="90000"/>
                </a:lnSpc>
                <a:spcBef>
                  <a:spcPct val="30000"/>
                </a:spcBef>
              </a:pPr>
              <a:r>
                <a:rPr lang="zh-CN" altLang="en-US" sz="1400" dirty="0">
                  <a:latin typeface="微软雅黑" panose="020B0503020204020204" pitchFamily="34" charset="-122"/>
                  <a:ea typeface="微软雅黑" panose="020B0503020204020204" pitchFamily="34" charset="-122"/>
                </a:rPr>
                <a:t>每个用户的权限，是根据其所属的“权限组”来控制。</a:t>
              </a:r>
              <a:endParaRPr lang="zh-CN" altLang="en-US" dirty="0">
                <a:latin typeface="微软雅黑" panose="020B0503020204020204" pitchFamily="34" charset="-122"/>
                <a:ea typeface="微软雅黑" panose="020B0503020204020204" pitchFamily="34" charset="-122"/>
              </a:endParaRPr>
            </a:p>
          </p:txBody>
        </p:sp>
      </p:grpSp>
      <p:sp>
        <p:nvSpPr>
          <p:cNvPr id="15" name="TextBox 5"/>
          <p:cNvSpPr txBox="1"/>
          <p:nvPr/>
        </p:nvSpPr>
        <p:spPr>
          <a:xfrm>
            <a:off x="5616873" y="5976391"/>
            <a:ext cx="6840760" cy="338554"/>
          </a:xfrm>
          <a:prstGeom prst="rect">
            <a:avLst/>
          </a:prstGeom>
          <a:noFill/>
        </p:spPr>
        <p:txBody>
          <a:bodyPr wrap="square" rtlCol="0">
            <a:spAutoFit/>
          </a:bodyPr>
          <a:lstStyle/>
          <a:p>
            <a:r>
              <a:rPr lang="zh-CN" altLang="en-US" sz="1600" dirty="0" smtClean="0">
                <a:solidFill>
                  <a:schemeClr val="bg1"/>
                </a:solidFill>
                <a:latin typeface="汉仪中宋繁" pitchFamily="49" charset="-122"/>
                <a:ea typeface="汉仪中宋繁" pitchFamily="49" charset="-122"/>
              </a:rPr>
              <a:t>中国资讯行（国际）有限公司         北京精讯云顿数据软件有限公司</a:t>
            </a:r>
            <a:endParaRPr lang="zh-CN" altLang="en-US" sz="1600" dirty="0">
              <a:solidFill>
                <a:schemeClr val="bg1"/>
              </a:solidFill>
              <a:latin typeface="汉仪中宋繁" pitchFamily="49" charset="-122"/>
              <a:ea typeface="汉仪中宋繁" pitchFamily="49" charset="-122"/>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84625" y="0"/>
            <a:ext cx="5832648" cy="431775"/>
          </a:xfrm>
          <a:prstGeom prst="rect">
            <a:avLst/>
          </a:prstGeom>
          <a:solidFill>
            <a:srgbClr val="F664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5400849" y="15832"/>
            <a:ext cx="1944216" cy="400110"/>
          </a:xfrm>
          <a:prstGeom prst="rect">
            <a:avLst/>
          </a:prstGeom>
          <a:noFill/>
        </p:spPr>
        <p:txBody>
          <a:bodyPr wrap="square" rtlCol="0">
            <a:spAutoFit/>
          </a:bodyPr>
          <a:lstStyle/>
          <a:p>
            <a:r>
              <a:rPr lang="en-US" altLang="zh-CN" sz="2000" dirty="0" smtClean="0">
                <a:solidFill>
                  <a:schemeClr val="bg1"/>
                </a:solidFill>
                <a:latin typeface="+mj-ea"/>
                <a:ea typeface="+mj-ea"/>
              </a:rPr>
              <a:t>NDPP</a:t>
            </a:r>
            <a:r>
              <a:rPr lang="zh-CN" altLang="en-US" sz="2000" dirty="0" smtClean="0">
                <a:solidFill>
                  <a:schemeClr val="bg1"/>
                </a:solidFill>
                <a:latin typeface="+mj-ea"/>
                <a:ea typeface="+mj-ea"/>
              </a:rPr>
              <a:t>的特点</a:t>
            </a:r>
            <a:endParaRPr lang="zh-CN" altLang="en-US" sz="2000" dirty="0">
              <a:solidFill>
                <a:schemeClr val="bg1"/>
              </a:solidFill>
              <a:latin typeface="+mj-ea"/>
              <a:ea typeface="+mj-ea"/>
            </a:endParaRPr>
          </a:p>
        </p:txBody>
      </p:sp>
      <p:sp>
        <p:nvSpPr>
          <p:cNvPr id="6" name="Text Box 8"/>
          <p:cNvSpPr txBox="1">
            <a:spLocks noChangeArrowheads="1"/>
          </p:cNvSpPr>
          <p:nvPr/>
        </p:nvSpPr>
        <p:spPr bwMode="auto">
          <a:xfrm>
            <a:off x="936353" y="1318232"/>
            <a:ext cx="5535612" cy="604838"/>
          </a:xfrm>
          <a:prstGeom prst="rect">
            <a:avLst/>
          </a:prstGeom>
          <a:noFill/>
          <a:ln w="25400">
            <a:solidFill>
              <a:srgbClr val="FFCC99"/>
            </a:solid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30000"/>
              </a:spcBef>
            </a:pPr>
            <a:r>
              <a:rPr lang="zh-CN" altLang="en-US" sz="1400" b="1">
                <a:latin typeface="微软雅黑" panose="020B0503020204020204" pitchFamily="34" charset="-122"/>
                <a:ea typeface="微软雅黑" panose="020B0503020204020204" pitchFamily="34" charset="-122"/>
              </a:rPr>
              <a:t>海量：</a:t>
            </a:r>
            <a:r>
              <a:rPr lang="zh-CN" altLang="en-US" sz="1600">
                <a:latin typeface="微软雅黑" panose="020B0503020204020204" pitchFamily="34" charset="-122"/>
                <a:ea typeface="微软雅黑" panose="020B0503020204020204" pitchFamily="34" charset="-122"/>
              </a:rPr>
              <a:t>日处理新闻、资讯能力在2</a:t>
            </a:r>
            <a:r>
              <a:rPr lang="en-US" altLang="zh-CN" sz="1600">
                <a:latin typeface="微软雅黑" panose="020B0503020204020204" pitchFamily="34" charset="-122"/>
                <a:ea typeface="微软雅黑" panose="020B0503020204020204" pitchFamily="34" charset="-122"/>
              </a:rPr>
              <a:t>00,000</a:t>
            </a:r>
            <a:r>
              <a:rPr lang="zh-CN" altLang="en-US" sz="1600">
                <a:latin typeface="微软雅黑" panose="020B0503020204020204" pitchFamily="34" charset="-122"/>
                <a:ea typeface="微软雅黑" panose="020B0503020204020204" pitchFamily="34" charset="-122"/>
              </a:rPr>
              <a:t>条以上，可以满足大多数客户</a:t>
            </a:r>
            <a:r>
              <a:rPr lang="en-US" altLang="zh-CN" sz="1600">
                <a:latin typeface="微软雅黑" panose="020B0503020204020204" pitchFamily="34" charset="-122"/>
                <a:ea typeface="微软雅黑" panose="020B0503020204020204" pitchFamily="34" charset="-122"/>
              </a:rPr>
              <a:t>90</a:t>
            </a:r>
            <a:r>
              <a:rPr lang="zh-CN" altLang="en-US" sz="1600">
                <a:latin typeface="微软雅黑" panose="020B0503020204020204" pitchFamily="34" charset="-122"/>
                <a:ea typeface="微软雅黑" panose="020B0503020204020204" pitchFamily="34" charset="-122"/>
              </a:rPr>
              <a:t>％以上的信息需求。</a:t>
            </a:r>
            <a:endParaRPr lang="zh-CN" altLang="en-US" sz="1600">
              <a:latin typeface="微软雅黑" panose="020B0503020204020204" pitchFamily="34" charset="-122"/>
              <a:ea typeface="微软雅黑" panose="020B0503020204020204" pitchFamily="34" charset="-122"/>
            </a:endParaRPr>
          </a:p>
        </p:txBody>
      </p:sp>
      <p:sp>
        <p:nvSpPr>
          <p:cNvPr id="8" name="Text Box 7"/>
          <p:cNvSpPr txBox="1">
            <a:spLocks noChangeArrowheads="1"/>
          </p:cNvSpPr>
          <p:nvPr/>
        </p:nvSpPr>
        <p:spPr bwMode="auto">
          <a:xfrm>
            <a:off x="7016676" y="1318232"/>
            <a:ext cx="5535612" cy="604838"/>
          </a:xfrm>
          <a:prstGeom prst="rect">
            <a:avLst/>
          </a:prstGeom>
          <a:noFill/>
          <a:ln w="25400">
            <a:solidFill>
              <a:srgbClr val="FFCC99"/>
            </a:solid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30000"/>
              </a:spcBef>
            </a:pPr>
            <a:r>
              <a:rPr lang="zh-CN" altLang="en-US" sz="1400" b="1">
                <a:latin typeface="微软雅黑" panose="020B0503020204020204" pitchFamily="34" charset="-122"/>
                <a:ea typeface="微软雅黑" panose="020B0503020204020204" pitchFamily="34" charset="-122"/>
              </a:rPr>
              <a:t>及时</a:t>
            </a:r>
            <a:r>
              <a:rPr lang="zh-CN" altLang="en-US" sz="1400">
                <a:latin typeface="微软雅黑" panose="020B0503020204020204" pitchFamily="34" charset="-122"/>
                <a:ea typeface="微软雅黑" panose="020B0503020204020204" pitchFamily="34" charset="-122"/>
              </a:rPr>
              <a:t>：</a:t>
            </a:r>
            <a:r>
              <a:rPr lang="zh-CN" altLang="en-US" sz="1600">
                <a:latin typeface="微软雅黑" panose="020B0503020204020204" pitchFamily="34" charset="-122"/>
                <a:ea typeface="微软雅黑" panose="020B0503020204020204" pitchFamily="34" charset="-122"/>
                <a:sym typeface="Arial" panose="020B0604020202020204" pitchFamily="34" charset="0"/>
              </a:rPr>
              <a:t>使用“信息抓取系统”和</a:t>
            </a:r>
            <a:r>
              <a:rPr lang="en-US" altLang="zh-CN" sz="1600">
                <a:latin typeface="微软雅黑" panose="020B0503020204020204" pitchFamily="34" charset="-122"/>
                <a:ea typeface="微软雅黑" panose="020B0503020204020204" pitchFamily="34" charset="-122"/>
                <a:sym typeface="Arial" panose="020B0604020202020204" pitchFamily="34" charset="0"/>
              </a:rPr>
              <a:t>OCR</a:t>
            </a:r>
            <a:r>
              <a:rPr lang="zh-CN" altLang="en-US" sz="1600">
                <a:latin typeface="微软雅黑" panose="020B0503020204020204" pitchFamily="34" charset="-122"/>
                <a:ea typeface="微软雅黑" panose="020B0503020204020204" pitchFamily="34" charset="-122"/>
                <a:sym typeface="Arial" panose="020B0604020202020204" pitchFamily="34" charset="0"/>
              </a:rPr>
              <a:t>文字识别系统，实时对获取的信息数据建立索引，导入到原料数据库内。</a:t>
            </a:r>
            <a:endParaRPr lang="zh-CN" altLang="en-US" sz="1600">
              <a:latin typeface="微软雅黑" panose="020B0503020204020204" pitchFamily="34" charset="-122"/>
              <a:ea typeface="微软雅黑" panose="020B0503020204020204" pitchFamily="34" charset="-122"/>
              <a:sym typeface="Arial" panose="020B0604020202020204" pitchFamily="34" charset="0"/>
            </a:endParaRPr>
          </a:p>
        </p:txBody>
      </p:sp>
      <p:sp>
        <p:nvSpPr>
          <p:cNvPr id="10" name="Text Box 6"/>
          <p:cNvSpPr txBox="1">
            <a:spLocks noChangeArrowheads="1"/>
          </p:cNvSpPr>
          <p:nvPr/>
        </p:nvSpPr>
        <p:spPr bwMode="auto">
          <a:xfrm>
            <a:off x="936353" y="2526635"/>
            <a:ext cx="5535612" cy="847725"/>
          </a:xfrm>
          <a:prstGeom prst="rect">
            <a:avLst/>
          </a:prstGeom>
          <a:noFill/>
          <a:ln w="25400">
            <a:solidFill>
              <a:srgbClr val="FFCC99"/>
            </a:solid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30000"/>
              </a:spcBef>
            </a:pPr>
            <a:r>
              <a:rPr lang="zh-CN" altLang="en-US" sz="1400" b="1">
                <a:latin typeface="微软雅黑" panose="020B0503020204020204" pitchFamily="34" charset="-122"/>
                <a:ea typeface="微软雅黑" panose="020B0503020204020204" pitchFamily="34" charset="-122"/>
              </a:rPr>
              <a:t>词化</a:t>
            </a:r>
            <a:r>
              <a:rPr lang="zh-CN" altLang="en-US" sz="1400">
                <a:latin typeface="微软雅黑" panose="020B0503020204020204" pitchFamily="34" charset="-122"/>
                <a:ea typeface="微软雅黑" panose="020B0503020204020204" pitchFamily="34" charset="-122"/>
              </a:rPr>
              <a:t>：</a:t>
            </a:r>
            <a:r>
              <a:rPr lang="zh-CN" altLang="en-US" sz="1600">
                <a:latin typeface="微软雅黑" panose="020B0503020204020204" pitchFamily="34" charset="-122"/>
                <a:ea typeface="微软雅黑" panose="020B0503020204020204" pitchFamily="34" charset="-122"/>
                <a:sym typeface="Arial" panose="020B0604020202020204" pitchFamily="34" charset="0"/>
              </a:rPr>
              <a:t>系统将客户的信息需求“词化”，加入任务队列。“任务队列”通过检索引擎，从原料数据库中检索、提取、分流目标信息，交编辑人员编辑、审核。</a:t>
            </a:r>
            <a:endParaRPr lang="zh-CN" altLang="en-US" sz="1600">
              <a:latin typeface="微软雅黑" panose="020B0503020204020204" pitchFamily="34" charset="-122"/>
              <a:ea typeface="微软雅黑" panose="020B0503020204020204" pitchFamily="34" charset="-122"/>
              <a:sym typeface="Arial" panose="020B0604020202020204" pitchFamily="34" charset="0"/>
            </a:endParaRPr>
          </a:p>
        </p:txBody>
      </p:sp>
      <p:sp>
        <p:nvSpPr>
          <p:cNvPr id="12" name="Text Box 4"/>
          <p:cNvSpPr txBox="1">
            <a:spLocks noChangeArrowheads="1"/>
          </p:cNvSpPr>
          <p:nvPr/>
        </p:nvSpPr>
        <p:spPr bwMode="auto">
          <a:xfrm>
            <a:off x="7016676" y="2525047"/>
            <a:ext cx="5535612" cy="849313"/>
          </a:xfrm>
          <a:prstGeom prst="rect">
            <a:avLst/>
          </a:prstGeom>
          <a:noFill/>
          <a:ln w="25400">
            <a:solidFill>
              <a:srgbClr val="FFCC99"/>
            </a:solid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30000"/>
              </a:spcBef>
            </a:pPr>
            <a:r>
              <a:rPr lang="zh-CN" altLang="en-US" sz="1400" b="1">
                <a:latin typeface="楷体_GB2312" pitchFamily="49" charset="-122"/>
                <a:ea typeface="微软雅黑" panose="020B0503020204020204" pitchFamily="34" charset="-122"/>
              </a:rPr>
              <a:t>分类</a:t>
            </a:r>
            <a:r>
              <a:rPr lang="zh-CN" altLang="en-US" sz="1400">
                <a:latin typeface="楷体_GB2312" pitchFamily="49" charset="-122"/>
                <a:ea typeface="微软雅黑" panose="020B0503020204020204" pitchFamily="34" charset="-122"/>
              </a:rPr>
              <a:t>：</a:t>
            </a:r>
            <a:r>
              <a:rPr lang="zh-CN" altLang="en-US" sz="1600">
                <a:latin typeface="华文楷体" panose="02010600040101010101" pitchFamily="2" charset="-122"/>
                <a:ea typeface="微软雅黑" panose="020B0503020204020204" pitchFamily="34" charset="-122"/>
                <a:sym typeface="Arial" panose="020B0604020202020204" pitchFamily="34" charset="0"/>
              </a:rPr>
              <a:t>基于矢量分析的信息自动分类系统，可以高效、精确地将海量信息做自动分类。新闻聚合系统，可以为新闻事件的分析、研究，提供准确的数据。</a:t>
            </a:r>
            <a:endParaRPr lang="zh-CN" altLang="en-US" sz="1600">
              <a:latin typeface="华文楷体" panose="02010600040101010101" pitchFamily="2" charset="-122"/>
              <a:ea typeface="微软雅黑" panose="020B0503020204020204" pitchFamily="34" charset="-122"/>
              <a:sym typeface="Arial" panose="020B0604020202020204" pitchFamily="34" charset="0"/>
            </a:endParaRPr>
          </a:p>
        </p:txBody>
      </p:sp>
      <p:sp>
        <p:nvSpPr>
          <p:cNvPr id="14" name="Text Box 5"/>
          <p:cNvSpPr txBox="1">
            <a:spLocks noChangeArrowheads="1"/>
          </p:cNvSpPr>
          <p:nvPr/>
        </p:nvSpPr>
        <p:spPr bwMode="auto">
          <a:xfrm>
            <a:off x="4032697" y="3888159"/>
            <a:ext cx="5535612" cy="606425"/>
          </a:xfrm>
          <a:prstGeom prst="rect">
            <a:avLst/>
          </a:prstGeom>
          <a:noFill/>
          <a:ln w="25400">
            <a:solidFill>
              <a:srgbClr val="FFCC99"/>
            </a:solid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30000"/>
              </a:spcBef>
            </a:pPr>
            <a:r>
              <a:rPr lang="zh-CN" altLang="en-US" sz="1400" b="1">
                <a:latin typeface="微软雅黑" panose="020B0503020204020204" pitchFamily="34" charset="-122"/>
                <a:ea typeface="微软雅黑" panose="020B0503020204020204" pitchFamily="34" charset="-122"/>
              </a:rPr>
              <a:t>效率</a:t>
            </a:r>
            <a:r>
              <a:rPr lang="zh-CN" altLang="en-US" sz="1400">
                <a:latin typeface="微软雅黑" panose="020B0503020204020204" pitchFamily="34" charset="-122"/>
                <a:ea typeface="微软雅黑" panose="020B0503020204020204" pitchFamily="34" charset="-122"/>
              </a:rPr>
              <a:t>：</a:t>
            </a:r>
            <a:r>
              <a:rPr lang="zh-CN" altLang="en-US" sz="1600">
                <a:latin typeface="微软雅黑" panose="020B0503020204020204" pitchFamily="34" charset="-122"/>
                <a:ea typeface="微软雅黑" panose="020B0503020204020204" pitchFamily="34" charset="-122"/>
                <a:sym typeface="Arial" panose="020B0604020202020204" pitchFamily="34" charset="0"/>
              </a:rPr>
              <a:t>专用编辑器，提供高效简捷的编辑、审核手段，充分满足信息处理的“准确性”“及时性”“多样性”要求。</a:t>
            </a:r>
            <a:endParaRPr lang="zh-CN" altLang="en-US" sz="1600">
              <a:latin typeface="微软雅黑" panose="020B0503020204020204" pitchFamily="34" charset="-122"/>
              <a:ea typeface="微软雅黑" panose="020B0503020204020204" pitchFamily="34" charset="-122"/>
              <a:sym typeface="Arial" panose="020B0604020202020204" pitchFamily="34" charset="0"/>
            </a:endParaRPr>
          </a:p>
        </p:txBody>
      </p:sp>
      <p:pic>
        <p:nvPicPr>
          <p:cNvPr id="15" name="Picture 2" descr="D:\desk\公司logo\infobank-logo.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60289" y="4896271"/>
            <a:ext cx="1584177" cy="603836"/>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5"/>
          <p:cNvSpPr txBox="1"/>
          <p:nvPr/>
        </p:nvSpPr>
        <p:spPr>
          <a:xfrm>
            <a:off x="5616873" y="5976391"/>
            <a:ext cx="6840760" cy="338554"/>
          </a:xfrm>
          <a:prstGeom prst="rect">
            <a:avLst/>
          </a:prstGeom>
          <a:noFill/>
        </p:spPr>
        <p:txBody>
          <a:bodyPr wrap="square" rtlCol="0">
            <a:spAutoFit/>
          </a:bodyPr>
          <a:lstStyle/>
          <a:p>
            <a:r>
              <a:rPr lang="zh-CN" altLang="en-US" sz="1600" dirty="0" smtClean="0">
                <a:solidFill>
                  <a:schemeClr val="bg1"/>
                </a:solidFill>
                <a:latin typeface="汉仪中宋繁" pitchFamily="49" charset="-122"/>
                <a:ea typeface="汉仪中宋繁" pitchFamily="49" charset="-122"/>
              </a:rPr>
              <a:t>中国资讯行（国际）有限公司         北京精讯云顿数据软件有限公司</a:t>
            </a:r>
            <a:endParaRPr lang="zh-CN" altLang="en-US" sz="1600" dirty="0">
              <a:solidFill>
                <a:schemeClr val="bg1"/>
              </a:solidFill>
              <a:latin typeface="汉仪中宋繁" pitchFamily="49" charset="-122"/>
              <a:ea typeface="汉仪中宋繁" pitchFamily="49" charset="-122"/>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84625" y="0"/>
            <a:ext cx="5832648" cy="431775"/>
          </a:xfrm>
          <a:prstGeom prst="rect">
            <a:avLst/>
          </a:prstGeom>
          <a:solidFill>
            <a:srgbClr val="F664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4176713" y="15832"/>
            <a:ext cx="4464496" cy="400110"/>
          </a:xfrm>
          <a:prstGeom prst="rect">
            <a:avLst/>
          </a:prstGeom>
          <a:noFill/>
        </p:spPr>
        <p:txBody>
          <a:bodyPr wrap="square" rtlCol="0">
            <a:spAutoFit/>
          </a:bodyPr>
          <a:lstStyle/>
          <a:p>
            <a:r>
              <a:rPr lang="zh-CN" altLang="en-US" sz="2000" b="1" dirty="0" smtClean="0">
                <a:solidFill>
                  <a:schemeClr val="bg1"/>
                </a:solidFill>
                <a:latin typeface="微软雅黑" panose="020B0503020204020204" pitchFamily="34" charset="-122"/>
                <a:ea typeface="微软雅黑" panose="020B0503020204020204" pitchFamily="34" charset="-122"/>
              </a:rPr>
              <a:t>高校</a:t>
            </a:r>
            <a:r>
              <a:rPr lang="zh-CN" altLang="en-US" sz="2000" b="1" dirty="0">
                <a:solidFill>
                  <a:schemeClr val="bg1"/>
                </a:solidFill>
                <a:latin typeface="微软雅黑" panose="020B0503020204020204" pitchFamily="34" charset="-122"/>
                <a:ea typeface="微软雅黑" panose="020B0503020204020204" pitchFamily="34" charset="-122"/>
              </a:rPr>
              <a:t>财经数据库的</a:t>
            </a:r>
            <a:r>
              <a:rPr lang="zh-CN" altLang="en-US" sz="2000" b="1" dirty="0">
                <a:solidFill>
                  <a:schemeClr val="bg1"/>
                </a:solidFill>
                <a:ea typeface="微软雅黑" panose="020B0503020204020204" pitchFamily="34" charset="-122"/>
              </a:rPr>
              <a:t>OCR</a:t>
            </a:r>
            <a:r>
              <a:rPr lang="zh-CN" altLang="en-US" sz="2000" b="1" dirty="0">
                <a:solidFill>
                  <a:schemeClr val="bg1"/>
                </a:solidFill>
                <a:latin typeface="微软雅黑" panose="020B0503020204020204" pitchFamily="34" charset="-122"/>
                <a:ea typeface="微软雅黑" panose="020B0503020204020204" pitchFamily="34" charset="-122"/>
              </a:rPr>
              <a:t>平媒集成系统</a:t>
            </a:r>
            <a:endParaRPr lang="zh-CN" altLang="en-US" sz="2000" dirty="0">
              <a:solidFill>
                <a:schemeClr val="bg1"/>
              </a:solidFill>
              <a:latin typeface="+mj-ea"/>
              <a:ea typeface="+mj-ea"/>
            </a:endParaRPr>
          </a:p>
        </p:txBody>
      </p:sp>
      <p:pic>
        <p:nvPicPr>
          <p:cNvPr id="15" name="Picture 2" descr="D:\desk\公司logo\infobank-logo.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60289" y="4896271"/>
            <a:ext cx="1584177" cy="603836"/>
          </a:xfrm>
          <a:prstGeom prst="rect">
            <a:avLst/>
          </a:prstGeom>
          <a:noFill/>
          <a:extLst>
            <a:ext uri="{909E8E84-426E-40DD-AFC4-6F175D3DCCD1}">
              <a14:hiddenFill xmlns:a14="http://schemas.microsoft.com/office/drawing/2010/main">
                <a:solidFill>
                  <a:srgbClr val="FFFFFF"/>
                </a:solidFill>
              </a14:hiddenFill>
            </a:ext>
          </a:extLst>
        </p:spPr>
      </p:pic>
      <p:sp>
        <p:nvSpPr>
          <p:cNvPr id="11" name="Text Box 3"/>
          <p:cNvSpPr txBox="1">
            <a:spLocks noChangeArrowheads="1"/>
          </p:cNvSpPr>
          <p:nvPr/>
        </p:nvSpPr>
        <p:spPr bwMode="auto">
          <a:xfrm>
            <a:off x="336669" y="863823"/>
            <a:ext cx="8232532" cy="262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40000"/>
              </a:lnSpc>
            </a:pPr>
            <a:r>
              <a:rPr lang="en-US" altLang="zh-CN" sz="2000" b="1">
                <a:latin typeface="微软雅黑" panose="020B0503020204020204" pitchFamily="34" charset="-122"/>
                <a:ea typeface="微软雅黑" panose="020B0503020204020204" pitchFamily="34" charset="-122"/>
              </a:rPr>
              <a:t>OCR </a:t>
            </a:r>
            <a:r>
              <a:rPr lang="en-US" sz="2000" b="1">
                <a:latin typeface="微软雅黑" panose="020B0503020204020204" pitchFamily="34" charset="-122"/>
                <a:ea typeface="微软雅黑" panose="020B0503020204020204" pitchFamily="34" charset="-122"/>
              </a:rPr>
              <a:t>平媒集成系统</a:t>
            </a:r>
            <a:r>
              <a:rPr lang="en-US" altLang="zh-CN">
                <a:latin typeface="微软雅黑" panose="020B0503020204020204" pitchFamily="34" charset="-122"/>
                <a:ea typeface="微软雅黑" panose="020B0503020204020204" pitchFamily="34" charset="-122"/>
              </a:rPr>
              <a:t> </a:t>
            </a:r>
            <a:r>
              <a:rPr lang="zh-CN" altLang="en-US" b="1">
                <a:latin typeface="微软雅黑" panose="020B0503020204020204" pitchFamily="34" charset="-122"/>
                <a:ea typeface="微软雅黑" panose="020B0503020204020204" pitchFamily="34" charset="-122"/>
              </a:rPr>
              <a:t>：</a:t>
            </a:r>
            <a:endParaRPr lang="zh-CN" altLang="en-US" b="1">
              <a:latin typeface="微软雅黑" panose="020B0503020204020204" pitchFamily="34" charset="-122"/>
              <a:ea typeface="微软雅黑" panose="020B0503020204020204" pitchFamily="34" charset="-122"/>
            </a:endParaRPr>
          </a:p>
          <a:p>
            <a:pPr eaLnBrk="1" hangingPunct="1">
              <a:lnSpc>
                <a:spcPct val="140000"/>
              </a:lnSpc>
            </a:pPr>
            <a:r>
              <a:rPr lang="en-US" altLang="zh-CN">
                <a:latin typeface="微软雅黑" panose="020B0503020204020204" pitchFamily="34" charset="-122"/>
                <a:ea typeface="微软雅黑" panose="020B0503020204020204" pitchFamily="34" charset="-122"/>
              </a:rPr>
              <a:t>       </a:t>
            </a:r>
            <a:r>
              <a:rPr lang="en-US">
                <a:latin typeface="微软雅黑" panose="020B0503020204020204" pitchFamily="34" charset="-122"/>
                <a:ea typeface="微软雅黑" panose="020B0503020204020204" pitchFamily="34" charset="-122"/>
              </a:rPr>
              <a:t>扫描技术和识别率的提升，解决了对平面媒体文字处理和数字处理的能力。</a:t>
            </a:r>
            <a:endParaRPr lang="en-US">
              <a:latin typeface="微软雅黑" panose="020B0503020204020204" pitchFamily="34" charset="-122"/>
              <a:ea typeface="微软雅黑" panose="020B0503020204020204" pitchFamily="34" charset="-122"/>
            </a:endParaRPr>
          </a:p>
          <a:p>
            <a:pPr eaLnBrk="1" hangingPunct="1">
              <a:lnSpc>
                <a:spcPct val="140000"/>
              </a:lnSpc>
            </a:pPr>
            <a:r>
              <a:rPr lang="en-US" b="1">
                <a:latin typeface="微软雅黑" panose="020B0503020204020204" pitchFamily="34" charset="-122"/>
                <a:ea typeface="微软雅黑" panose="020B0503020204020204" pitchFamily="34" charset="-122"/>
              </a:rPr>
              <a:t>通过</a:t>
            </a:r>
            <a:r>
              <a:rPr lang="en-US" altLang="zh-CN" b="1">
                <a:latin typeface="微软雅黑" panose="020B0503020204020204" pitchFamily="34" charset="-122"/>
                <a:ea typeface="微软雅黑" panose="020B0503020204020204" pitchFamily="34" charset="-122"/>
              </a:rPr>
              <a:t>OCR</a:t>
            </a:r>
            <a:r>
              <a:rPr lang="en-US" b="1">
                <a:latin typeface="微软雅黑" panose="020B0503020204020204" pitchFamily="34" charset="-122"/>
                <a:ea typeface="微软雅黑" panose="020B0503020204020204" pitchFamily="34" charset="-122"/>
              </a:rPr>
              <a:t>信息集成系统处理的信息源：</a:t>
            </a:r>
            <a:endParaRPr lang="en-US" b="1">
              <a:latin typeface="微软雅黑" panose="020B0503020204020204" pitchFamily="34" charset="-122"/>
              <a:ea typeface="微软雅黑" panose="020B0503020204020204" pitchFamily="34" charset="-122"/>
            </a:endParaRPr>
          </a:p>
          <a:p>
            <a:pPr eaLnBrk="1" hangingPunct="1">
              <a:lnSpc>
                <a:spcPct val="140000"/>
              </a:lnSpc>
            </a:pPr>
            <a:r>
              <a:rPr lang="en-US" altLang="zh-CN">
                <a:latin typeface="微软雅黑" panose="020B0503020204020204" pitchFamily="34" charset="-122"/>
                <a:ea typeface="微软雅黑" panose="020B0503020204020204" pitchFamily="34" charset="-122"/>
              </a:rPr>
              <a:t>       A </a:t>
            </a:r>
            <a:r>
              <a:rPr lang="en-US">
                <a:latin typeface="微软雅黑" panose="020B0503020204020204" pitchFamily="34" charset="-122"/>
                <a:ea typeface="微软雅黑" panose="020B0503020204020204" pitchFamily="34" charset="-122"/>
              </a:rPr>
              <a:t>平面媒体</a:t>
            </a:r>
            <a:r>
              <a:rPr lang="en-US" altLang="zh-CN">
                <a:latin typeface="微软雅黑" panose="020B0503020204020204" pitchFamily="34" charset="-122"/>
                <a:ea typeface="微软雅黑" panose="020B0503020204020204" pitchFamily="34" charset="-122"/>
              </a:rPr>
              <a:t>165</a:t>
            </a:r>
            <a:r>
              <a:rPr lang="en-US">
                <a:latin typeface="微软雅黑" panose="020B0503020204020204" pitchFamily="34" charset="-122"/>
                <a:ea typeface="微软雅黑" panose="020B0503020204020204" pitchFamily="34" charset="-122"/>
              </a:rPr>
              <a:t>家：报纸</a:t>
            </a:r>
            <a:r>
              <a:rPr lang="en-US" altLang="zh-CN">
                <a:latin typeface="微软雅黑" panose="020B0503020204020204" pitchFamily="34" charset="-122"/>
                <a:ea typeface="微软雅黑" panose="020B0503020204020204" pitchFamily="34" charset="-122"/>
              </a:rPr>
              <a:t>43</a:t>
            </a:r>
            <a:r>
              <a:rPr lang="en-US">
                <a:latin typeface="微软雅黑" panose="020B0503020204020204" pitchFamily="34" charset="-122"/>
                <a:ea typeface="微软雅黑" panose="020B0503020204020204" pitchFamily="34" charset="-122"/>
              </a:rPr>
              <a:t>家</a:t>
            </a:r>
            <a:r>
              <a:rPr lang="zh-CN" altLang="en-US">
                <a:latin typeface="微软雅黑" panose="020B0503020204020204" pitchFamily="34" charset="-122"/>
                <a:ea typeface="微软雅黑" panose="020B0503020204020204" pitchFamily="34" charset="-122"/>
              </a:rPr>
              <a:t>   杂志</a:t>
            </a:r>
            <a:r>
              <a:rPr lang="en-US" altLang="zh-CN">
                <a:latin typeface="微软雅黑" panose="020B0503020204020204" pitchFamily="34" charset="-122"/>
                <a:ea typeface="微软雅黑" panose="020B0503020204020204" pitchFamily="34" charset="-122"/>
              </a:rPr>
              <a:t>122</a:t>
            </a:r>
            <a:r>
              <a:rPr lang="en-US">
                <a:latin typeface="微软雅黑" panose="020B0503020204020204" pitchFamily="34" charset="-122"/>
                <a:ea typeface="微软雅黑" panose="020B0503020204020204" pitchFamily="34" charset="-122"/>
              </a:rPr>
              <a:t>家</a:t>
            </a:r>
            <a:endParaRPr lang="en-US" altLang="zh-CN">
              <a:latin typeface="微软雅黑" panose="020B0503020204020204" pitchFamily="34" charset="-122"/>
              <a:ea typeface="微软雅黑" panose="020B0503020204020204" pitchFamily="34" charset="-122"/>
            </a:endParaRPr>
          </a:p>
          <a:p>
            <a:pPr eaLnBrk="1" hangingPunct="1">
              <a:lnSpc>
                <a:spcPct val="140000"/>
              </a:lnSpc>
            </a:pPr>
            <a:r>
              <a:rPr lang="en-US" altLang="zh-CN">
                <a:latin typeface="微软雅黑" panose="020B0503020204020204" pitchFamily="34" charset="-122"/>
                <a:ea typeface="微软雅黑" panose="020B0503020204020204" pitchFamily="34" charset="-122"/>
              </a:rPr>
              <a:t>       B </a:t>
            </a:r>
            <a:r>
              <a:rPr lang="en-US">
                <a:latin typeface="微软雅黑" panose="020B0503020204020204" pitchFamily="34" charset="-122"/>
                <a:ea typeface="微软雅黑" panose="020B0503020204020204" pitchFamily="34" charset="-122"/>
              </a:rPr>
              <a:t>统计资料：</a:t>
            </a:r>
            <a:r>
              <a:rPr lang="en-US" altLang="zh-CN">
                <a:latin typeface="微软雅黑" panose="020B0503020204020204" pitchFamily="34" charset="-122"/>
                <a:ea typeface="微软雅黑" panose="020B0503020204020204" pitchFamily="34" charset="-122"/>
              </a:rPr>
              <a:t>658</a:t>
            </a:r>
            <a:r>
              <a:rPr lang="en-US">
                <a:latin typeface="微软雅黑" panose="020B0503020204020204" pitchFamily="34" charset="-122"/>
                <a:ea typeface="微软雅黑" panose="020B0503020204020204" pitchFamily="34" charset="-122"/>
              </a:rPr>
              <a:t>种统计资料</a:t>
            </a:r>
            <a:r>
              <a:rPr lang="en-US" altLang="zh-CN">
                <a:latin typeface="微软雅黑" panose="020B0503020204020204" pitchFamily="34" charset="-122"/>
                <a:ea typeface="微软雅黑" panose="020B0503020204020204" pitchFamily="34" charset="-122"/>
              </a:rPr>
              <a:t>    6,148</a:t>
            </a:r>
            <a:r>
              <a:rPr lang="en-US">
                <a:latin typeface="微软雅黑" panose="020B0503020204020204" pitchFamily="34" charset="-122"/>
                <a:ea typeface="微软雅黑" panose="020B0503020204020204" pitchFamily="34" charset="-122"/>
              </a:rPr>
              <a:t>本统计资料</a:t>
            </a:r>
            <a:endParaRPr lang="en-US" altLang="zh-CN">
              <a:latin typeface="微软雅黑" panose="020B0503020204020204" pitchFamily="34" charset="-122"/>
              <a:ea typeface="微软雅黑" panose="020B0503020204020204" pitchFamily="34" charset="-122"/>
            </a:endParaRPr>
          </a:p>
          <a:p>
            <a:pPr eaLnBrk="1" hangingPunct="1"/>
            <a:endParaRPr lang="en-US">
              <a:latin typeface="微软雅黑" panose="020B0503020204020204" pitchFamily="34" charset="-122"/>
              <a:ea typeface="微软雅黑" panose="020B0503020204020204" pitchFamily="34" charset="-122"/>
            </a:endParaRPr>
          </a:p>
          <a:p>
            <a:pPr eaLnBrk="1" hangingPunct="1"/>
            <a:endParaRPr lang="zh-CN" altLang="en-US"/>
          </a:p>
        </p:txBody>
      </p:sp>
      <p:pic>
        <p:nvPicPr>
          <p:cNvPr id="13" name="Picture 4" descr="办公场景"/>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37153" y="1871935"/>
            <a:ext cx="3889375" cy="2484438"/>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6" name="TextBox 5"/>
          <p:cNvSpPr txBox="1"/>
          <p:nvPr/>
        </p:nvSpPr>
        <p:spPr>
          <a:xfrm>
            <a:off x="5616873" y="5976391"/>
            <a:ext cx="6840760" cy="338554"/>
          </a:xfrm>
          <a:prstGeom prst="rect">
            <a:avLst/>
          </a:prstGeom>
          <a:noFill/>
        </p:spPr>
        <p:txBody>
          <a:bodyPr wrap="square" rtlCol="0">
            <a:spAutoFit/>
          </a:bodyPr>
          <a:lstStyle/>
          <a:p>
            <a:r>
              <a:rPr lang="zh-CN" altLang="en-US" sz="1600" dirty="0" smtClean="0">
                <a:solidFill>
                  <a:schemeClr val="bg1"/>
                </a:solidFill>
                <a:latin typeface="汉仪中宋繁" pitchFamily="49" charset="-122"/>
                <a:ea typeface="汉仪中宋繁" pitchFamily="49" charset="-122"/>
              </a:rPr>
              <a:t>中国资讯行（国际）有限公司         北京精讯云顿数据软件有限公司</a:t>
            </a:r>
            <a:endParaRPr lang="zh-CN" altLang="en-US" sz="1600" dirty="0">
              <a:solidFill>
                <a:schemeClr val="bg1"/>
              </a:solidFill>
              <a:latin typeface="汉仪中宋繁" pitchFamily="49" charset="-122"/>
              <a:ea typeface="汉仪中宋繁" pitchFamily="49" charset="-122"/>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3456633" y="0"/>
            <a:ext cx="5832648" cy="431775"/>
          </a:xfrm>
          <a:prstGeom prst="rect">
            <a:avLst/>
          </a:prstGeom>
          <a:solidFill>
            <a:srgbClr val="F664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4464745" y="0"/>
            <a:ext cx="3816424" cy="400110"/>
          </a:xfrm>
          <a:prstGeom prst="rect">
            <a:avLst/>
          </a:prstGeom>
          <a:noFill/>
        </p:spPr>
        <p:txBody>
          <a:bodyPr wrap="square" rtlCol="0">
            <a:spAutoFit/>
          </a:bodyPr>
          <a:lstStyle/>
          <a:p>
            <a:r>
              <a:rPr lang="zh-CN" altLang="en-US" sz="2000" dirty="0" smtClean="0">
                <a:solidFill>
                  <a:schemeClr val="bg1"/>
                </a:solidFill>
                <a:latin typeface="+mj-ea"/>
                <a:ea typeface="+mj-ea"/>
              </a:rPr>
              <a:t>高校财经数据库日更新数据库</a:t>
            </a:r>
            <a:endParaRPr lang="zh-CN" altLang="en-US" sz="2000" dirty="0">
              <a:solidFill>
                <a:schemeClr val="bg1"/>
              </a:solidFill>
              <a:latin typeface="+mj-ea"/>
              <a:ea typeface="+mj-ea"/>
            </a:endParaRPr>
          </a:p>
        </p:txBody>
      </p:sp>
      <p:pic>
        <p:nvPicPr>
          <p:cNvPr id="5" name="Picture 2" descr="D:\desk\公司logo\infobank-logo.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0729441" y="503783"/>
            <a:ext cx="1584177" cy="60383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p:cNvSpPr txBox="1">
            <a:spLocks noChangeArrowheads="1"/>
          </p:cNvSpPr>
          <p:nvPr/>
        </p:nvSpPr>
        <p:spPr>
          <a:xfrm>
            <a:off x="216273" y="620878"/>
            <a:ext cx="4141341" cy="458117"/>
          </a:xfrm>
          <a:prstGeom prst="rect">
            <a:avLst/>
          </a:prstGeom>
        </p:spPr>
        <p:txBody>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r>
              <a:rPr lang="zh-CN" altLang="en-US" b="1" dirty="0" smtClean="0">
                <a:solidFill>
                  <a:srgbClr val="0070C0"/>
                </a:solidFill>
                <a:latin typeface="微软雅黑" panose="020B0503020204020204" pitchFamily="34" charset="-122"/>
                <a:ea typeface="微软雅黑" panose="020B0503020204020204" pitchFamily="34" charset="-122"/>
              </a:rPr>
              <a:t>高校财经数据库分库介绍</a:t>
            </a:r>
            <a:endParaRPr lang="zh-CN" altLang="en-US" b="1" dirty="0" smtClean="0">
              <a:solidFill>
                <a:srgbClr val="0070C0"/>
              </a:solidFill>
              <a:latin typeface="微软雅黑" panose="020B0503020204020204" pitchFamily="34" charset="-122"/>
              <a:ea typeface="微软雅黑" panose="020B0503020204020204" pitchFamily="34" charset="-122"/>
            </a:endParaRPr>
          </a:p>
        </p:txBody>
      </p:sp>
      <p:graphicFrame>
        <p:nvGraphicFramePr>
          <p:cNvPr id="7" name="Group 47"/>
          <p:cNvGraphicFramePr>
            <a:graphicFrameLocks noGrp="1"/>
          </p:cNvGraphicFramePr>
          <p:nvPr/>
        </p:nvGraphicFramePr>
        <p:xfrm>
          <a:off x="1944465" y="1378064"/>
          <a:ext cx="10441160" cy="4654926"/>
        </p:xfrm>
        <a:graphic>
          <a:graphicData uri="http://schemas.openxmlformats.org/drawingml/2006/table">
            <a:tbl>
              <a:tblPr/>
              <a:tblGrid>
                <a:gridCol w="438347"/>
                <a:gridCol w="2444660"/>
                <a:gridCol w="7558153"/>
              </a:tblGrid>
              <a:tr h="505879">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1</a:t>
                      </a:r>
                      <a:endPar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T="45718" marB="45718"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4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中国经济新闻库</a:t>
                      </a:r>
                      <a:endParaRPr kumimoji="0" lang="zh-CN" altLang="en-US" sz="14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收录时间：1992年至今</a:t>
                      </a:r>
                      <a:endPar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T="45718" marB="45718"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lang="zh-CN" altLang="zh-CN" sz="1200" kern="1200" dirty="0" smtClean="0">
                          <a:solidFill>
                            <a:schemeClr val="tx1"/>
                          </a:solidFill>
                          <a:effectLst/>
                          <a:latin typeface="+mj-ea"/>
                          <a:ea typeface="+mj-ea"/>
                          <a:cs typeface="+mn-cs"/>
                        </a:rPr>
                        <a:t>本数据库收录了中国范围内及相关的海外商业经济信息，以消息报导为主，数据源自中国千余种报章与期刊及部分合作伙伴提供的专业信息，按行业及地域分类，共包含</a:t>
                      </a:r>
                      <a:r>
                        <a:rPr lang="en-US" altLang="zh-CN" sz="1200" kern="1200" dirty="0" smtClean="0">
                          <a:solidFill>
                            <a:schemeClr val="tx1"/>
                          </a:solidFill>
                          <a:effectLst/>
                          <a:latin typeface="+mj-ea"/>
                          <a:ea typeface="+mj-ea"/>
                          <a:cs typeface="+mn-cs"/>
                        </a:rPr>
                        <a:t>19</a:t>
                      </a:r>
                      <a:r>
                        <a:rPr lang="zh-CN" altLang="zh-CN" sz="1200" kern="1200" dirty="0" smtClean="0">
                          <a:solidFill>
                            <a:schemeClr val="tx1"/>
                          </a:solidFill>
                          <a:effectLst/>
                          <a:latin typeface="+mj-ea"/>
                          <a:ea typeface="+mj-ea"/>
                          <a:cs typeface="+mn-cs"/>
                        </a:rPr>
                        <a:t>个领域</a:t>
                      </a:r>
                      <a:r>
                        <a:rPr lang="en-US" altLang="zh-CN" sz="1200" kern="1200" dirty="0" smtClean="0">
                          <a:solidFill>
                            <a:schemeClr val="tx1"/>
                          </a:solidFill>
                          <a:effectLst/>
                          <a:latin typeface="+mj-ea"/>
                          <a:ea typeface="+mj-ea"/>
                          <a:cs typeface="+mn-cs"/>
                        </a:rPr>
                        <a:t>197</a:t>
                      </a:r>
                      <a:r>
                        <a:rPr lang="zh-CN" altLang="zh-CN" sz="1200" kern="1200" dirty="0" smtClean="0">
                          <a:solidFill>
                            <a:schemeClr val="tx1"/>
                          </a:solidFill>
                          <a:effectLst/>
                          <a:latin typeface="+mj-ea"/>
                          <a:ea typeface="+mj-ea"/>
                          <a:cs typeface="+mn-cs"/>
                        </a:rPr>
                        <a:t>个类别。</a:t>
                      </a:r>
                      <a:r>
                        <a:rPr lang="zh-CN" altLang="en-US" sz="1200" kern="1200" dirty="0" smtClean="0">
                          <a:solidFill>
                            <a:schemeClr val="tx1"/>
                          </a:solidFill>
                          <a:effectLst/>
                          <a:latin typeface="+mj-ea"/>
                          <a:ea typeface="+mj-ea"/>
                          <a:cs typeface="+mn-cs"/>
                        </a:rPr>
                        <a:t>（</a:t>
                      </a:r>
                      <a:r>
                        <a:rPr lang="zh-CN" altLang="zh-CN" sz="1200" kern="1200" dirty="0" smtClean="0">
                          <a:solidFill>
                            <a:schemeClr val="tx1"/>
                          </a:solidFill>
                          <a:effectLst/>
                          <a:latin typeface="+mj-ea"/>
                          <a:ea typeface="+mj-ea"/>
                          <a:cs typeface="+mn-cs"/>
                        </a:rPr>
                        <a:t>本</a:t>
                      </a:r>
                      <a:r>
                        <a:rPr lang="zh-CN" altLang="en-US" sz="1200" kern="1200" dirty="0" smtClean="0">
                          <a:solidFill>
                            <a:schemeClr val="tx1"/>
                          </a:solidFill>
                          <a:effectLst/>
                          <a:latin typeface="+mj-ea"/>
                          <a:ea typeface="+mj-ea"/>
                          <a:cs typeface="+mn-cs"/>
                        </a:rPr>
                        <a:t>子</a:t>
                      </a:r>
                      <a:r>
                        <a:rPr lang="zh-CN" altLang="zh-CN" sz="1200" kern="1200" dirty="0" smtClean="0">
                          <a:solidFill>
                            <a:schemeClr val="tx1"/>
                          </a:solidFill>
                          <a:effectLst/>
                          <a:latin typeface="+mj-ea"/>
                          <a:ea typeface="+mj-ea"/>
                          <a:cs typeface="+mn-cs"/>
                        </a:rPr>
                        <a:t>库每日更新。</a:t>
                      </a:r>
                      <a:r>
                        <a:rPr lang="zh-CN" altLang="en-US" sz="1200" kern="1200" dirty="0" smtClean="0">
                          <a:solidFill>
                            <a:schemeClr val="tx1"/>
                          </a:solidFill>
                          <a:effectLst/>
                          <a:latin typeface="+mj-ea"/>
                          <a:ea typeface="+mj-ea"/>
                          <a:cs typeface="+mn-cs"/>
                        </a:rPr>
                        <a:t>）</a:t>
                      </a:r>
                      <a:endParaRPr kumimoji="0" lang="zh-CN" altLang="en-US" sz="1200" b="0" i="0" u="none" strike="noStrike" cap="none" normalizeH="0" baseline="0" dirty="0" smtClean="0">
                        <a:ln>
                          <a:noFill/>
                        </a:ln>
                        <a:solidFill>
                          <a:schemeClr val="tx1"/>
                        </a:solidFill>
                        <a:effectLst/>
                        <a:latin typeface="+mj-ea"/>
                        <a:ea typeface="+mj-ea"/>
                      </a:endParaRPr>
                    </a:p>
                  </a:txBody>
                  <a:tcPr marT="45718" marB="45718"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r>
              <a:tr h="593123">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2</a:t>
                      </a:r>
                      <a:endPar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T="45718" marB="45718"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4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中国商业报告库</a:t>
                      </a:r>
                      <a:endParaRPr kumimoji="0" lang="zh-CN" altLang="en-US" sz="14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收录时间：1992年至今</a:t>
                      </a:r>
                      <a:endPar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T="45718" marB="45718"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zh-CN" sz="1200" kern="1200" dirty="0" smtClean="0">
                          <a:solidFill>
                            <a:schemeClr val="tx1"/>
                          </a:solidFill>
                          <a:effectLst/>
                          <a:latin typeface="+mj-ea"/>
                          <a:ea typeface="+mj-ea"/>
                          <a:cs typeface="+mn-cs"/>
                        </a:rPr>
                        <a:t>本数据库收录了中国范围内及相关的海外商业经济信息，以分析综述及报告为主（包括政府部门公布的各行业公报内容），数据源自中国千余种报章与期刊及部分合作伙伴提供的专业信息，按行业及地域分类，共包含</a:t>
                      </a:r>
                      <a:r>
                        <a:rPr lang="en-US" altLang="zh-CN" sz="1200" kern="1200" dirty="0" smtClean="0">
                          <a:solidFill>
                            <a:schemeClr val="tx1"/>
                          </a:solidFill>
                          <a:effectLst/>
                          <a:latin typeface="+mj-ea"/>
                          <a:ea typeface="+mj-ea"/>
                          <a:cs typeface="+mn-cs"/>
                        </a:rPr>
                        <a:t>19</a:t>
                      </a:r>
                      <a:r>
                        <a:rPr lang="zh-CN" altLang="zh-CN" sz="1200" kern="1200" dirty="0" smtClean="0">
                          <a:solidFill>
                            <a:schemeClr val="tx1"/>
                          </a:solidFill>
                          <a:effectLst/>
                          <a:latin typeface="+mj-ea"/>
                          <a:ea typeface="+mj-ea"/>
                          <a:cs typeface="+mn-cs"/>
                        </a:rPr>
                        <a:t>个领域</a:t>
                      </a:r>
                      <a:r>
                        <a:rPr lang="en-US" altLang="zh-CN" sz="1200" kern="1200" dirty="0" smtClean="0">
                          <a:solidFill>
                            <a:schemeClr val="tx1"/>
                          </a:solidFill>
                          <a:effectLst/>
                          <a:latin typeface="+mj-ea"/>
                          <a:ea typeface="+mj-ea"/>
                          <a:cs typeface="+mn-cs"/>
                        </a:rPr>
                        <a:t>197</a:t>
                      </a:r>
                      <a:r>
                        <a:rPr lang="zh-CN" altLang="zh-CN" sz="1200" kern="1200" dirty="0" smtClean="0">
                          <a:solidFill>
                            <a:schemeClr val="tx1"/>
                          </a:solidFill>
                          <a:effectLst/>
                          <a:latin typeface="+mj-ea"/>
                          <a:ea typeface="+mj-ea"/>
                          <a:cs typeface="+mn-cs"/>
                        </a:rPr>
                        <a:t>个</a:t>
                      </a:r>
                      <a:r>
                        <a:rPr lang="zh-CN" altLang="zh-CN" sz="1200" kern="1200" smtClean="0">
                          <a:solidFill>
                            <a:schemeClr val="tx1"/>
                          </a:solidFill>
                          <a:effectLst/>
                          <a:latin typeface="+mj-ea"/>
                          <a:ea typeface="+mj-ea"/>
                          <a:cs typeface="+mn-cs"/>
                        </a:rPr>
                        <a:t>类别。</a:t>
                      </a:r>
                      <a:r>
                        <a:rPr lang="zh-CN" altLang="en-US" sz="1200" kern="1200" smtClean="0">
                          <a:solidFill>
                            <a:schemeClr val="tx1"/>
                          </a:solidFill>
                          <a:effectLst/>
                          <a:latin typeface="+mj-ea"/>
                          <a:ea typeface="+mj-ea"/>
                          <a:cs typeface="+mn-cs"/>
                        </a:rPr>
                        <a:t>（</a:t>
                      </a:r>
                      <a:r>
                        <a:rPr lang="zh-CN" altLang="zh-CN" sz="1200" kern="1200" smtClean="0">
                          <a:solidFill>
                            <a:schemeClr val="tx1"/>
                          </a:solidFill>
                          <a:effectLst/>
                          <a:latin typeface="+mj-ea"/>
                          <a:ea typeface="+mj-ea"/>
                          <a:cs typeface="+mn-cs"/>
                        </a:rPr>
                        <a:t>本</a:t>
                      </a:r>
                      <a:r>
                        <a:rPr lang="zh-CN" altLang="en-US" sz="1200" kern="1200" smtClean="0">
                          <a:solidFill>
                            <a:schemeClr val="tx1"/>
                          </a:solidFill>
                          <a:effectLst/>
                          <a:latin typeface="+mj-ea"/>
                          <a:ea typeface="+mj-ea"/>
                          <a:cs typeface="+mn-cs"/>
                        </a:rPr>
                        <a:t>子</a:t>
                      </a:r>
                      <a:r>
                        <a:rPr lang="zh-CN" altLang="zh-CN" sz="1200" kern="1200" smtClean="0">
                          <a:solidFill>
                            <a:schemeClr val="tx1"/>
                          </a:solidFill>
                          <a:effectLst/>
                          <a:latin typeface="+mj-ea"/>
                          <a:ea typeface="+mj-ea"/>
                          <a:cs typeface="+mn-cs"/>
                        </a:rPr>
                        <a:t>每日更新。</a:t>
                      </a:r>
                      <a:r>
                        <a:rPr lang="zh-CN" altLang="en-US" sz="1200" kern="1200" smtClean="0">
                          <a:solidFill>
                            <a:schemeClr val="tx1"/>
                          </a:solidFill>
                          <a:effectLst/>
                          <a:latin typeface="+mj-ea"/>
                          <a:ea typeface="+mj-ea"/>
                          <a:cs typeface="+mn-cs"/>
                        </a:rPr>
                        <a:t>）</a:t>
                      </a:r>
                      <a:r>
                        <a:rPr lang="en-US" altLang="zh-CN" sz="1200" kern="1200" smtClean="0">
                          <a:solidFill>
                            <a:schemeClr val="tx1"/>
                          </a:solidFill>
                          <a:effectLst/>
                          <a:latin typeface="+mj-ea"/>
                          <a:ea typeface="+mj-ea"/>
                          <a:cs typeface="+mn-cs"/>
                        </a:rPr>
                        <a:t> </a:t>
                      </a:r>
                      <a:endParaRPr lang="zh-CN" altLang="zh-CN" sz="1200" kern="1200">
                        <a:solidFill>
                          <a:schemeClr val="tx1"/>
                        </a:solidFill>
                        <a:effectLst/>
                        <a:latin typeface="+mj-ea"/>
                        <a:ea typeface="+mj-ea"/>
                        <a:cs typeface="+mn-cs"/>
                      </a:endParaRPr>
                    </a:p>
                  </a:txBody>
                  <a:tcPr marT="45718" marB="45718"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r>
              <a:tr h="628650">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3</a:t>
                      </a:r>
                      <a:endPar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T="45718" marB="45718"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4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中国法律法规库</a:t>
                      </a:r>
                      <a:endParaRPr kumimoji="0" lang="zh-CN" altLang="en-US" sz="14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收录时间：1949年至今</a:t>
                      </a:r>
                      <a:endPar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T="45718" marB="45718"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本数据库收录了本数据库收集并增补中华人民共和国自</a:t>
                      </a:r>
                      <a:r>
                        <a:rPr kumimoji="0" lang="en-US" altLang="zh-CN"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1949</a:t>
                      </a:r>
                      <a:r>
                        <a:rPr kumimoji="0"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年以来的各类法律法规及条例案例全文（包括地方及行业法律法规）。数据源自中国千余种报章与期刊、部分政府官网及政府部门公报专刊，按行业及颁文机构分类，共包含</a:t>
                      </a:r>
                      <a:r>
                        <a:rPr kumimoji="0" lang="en-US" altLang="zh-CN"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3</a:t>
                      </a:r>
                      <a:r>
                        <a:rPr kumimoji="0"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个领域</a:t>
                      </a:r>
                      <a:r>
                        <a:rPr kumimoji="0" lang="en-US" altLang="zh-CN"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53</a:t>
                      </a:r>
                      <a:r>
                        <a:rPr kumimoji="0"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个类别。（本子库每日更新。）</a:t>
                      </a:r>
                      <a:endParaRPr kumimoji="0"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T="45718" marB="45718"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r>
              <a:tr h="847655">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4</a:t>
                      </a:r>
                      <a:endPar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T="45718" marB="45718"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4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中国统计数据库</a:t>
                      </a:r>
                      <a:endParaRPr kumimoji="0" lang="zh-CN" altLang="en-US" sz="14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收录时间：1949年至今</a:t>
                      </a:r>
                      <a:endPar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T="45718" marB="45718"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大部分数据收录自</a:t>
                      </a:r>
                      <a:r>
                        <a:rPr kumimoji="0" lang="en-US" altLang="zh-CN"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1995</a:t>
                      </a:r>
                      <a:r>
                        <a:rPr kumimoji="0"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年以来国家级统计年鉴、各主要行业的统计年鉴、海关统计、经济统计快报、中国统计月报、中国经济景气月报等月度及季度统计资料，其中部分数据可追溯至</a:t>
                      </a:r>
                      <a:r>
                        <a:rPr kumimoji="0" lang="en-US" altLang="zh-CN"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1949</a:t>
                      </a:r>
                      <a:r>
                        <a:rPr kumimoji="0"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年，亦包括部分海外地区的统计数据。数据按行业及地域分类，数据日期以同一篇文献中的最后日期为准。例：</a:t>
                      </a:r>
                      <a:r>
                        <a:rPr kumimoji="0" lang="en-US" altLang="zh-CN"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a:t>
                      </a:r>
                      <a:r>
                        <a:rPr kumimoji="0"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中国统计年鉴</a:t>
                      </a:r>
                      <a:r>
                        <a:rPr kumimoji="0" lang="en-US" altLang="zh-CN"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1999》</a:t>
                      </a:r>
                      <a:r>
                        <a:rPr kumimoji="0"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中绝大部分为</a:t>
                      </a:r>
                      <a:r>
                        <a:rPr kumimoji="0" lang="en-US" altLang="zh-CN"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1998</a:t>
                      </a:r>
                      <a:r>
                        <a:rPr kumimoji="0"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年的统计数字，数据时间即为</a:t>
                      </a:r>
                      <a:r>
                        <a:rPr kumimoji="0" lang="en-US" altLang="zh-CN"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19981231</a:t>
                      </a:r>
                      <a:r>
                        <a:rPr kumimoji="0"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。资料按</a:t>
                      </a:r>
                      <a:r>
                        <a:rPr kumimoji="0" lang="en-US" altLang="zh-CN"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54</a:t>
                      </a:r>
                      <a:r>
                        <a:rPr kumimoji="0"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个行业分类。（本子库定期更新。） </a:t>
                      </a:r>
                      <a:endParaRPr kumimoji="0"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T="45718" marB="45718"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r>
              <a:tr h="614417">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5</a:t>
                      </a:r>
                      <a:endPar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T="45718" marB="45718"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4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中国上市公司文献库</a:t>
                      </a:r>
                      <a:endParaRPr kumimoji="0" lang="zh-CN" altLang="en-US" sz="14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收录时间：1993年至今</a:t>
                      </a:r>
                      <a:endPar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T="45718" marB="45718"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本数据库收录了中国上市公司（包括</a:t>
                      </a:r>
                      <a:r>
                        <a:rPr kumimoji="0" lang="en-US" altLang="zh-CN"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A</a:t>
                      </a:r>
                      <a:r>
                        <a:rPr kumimoji="0"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股、</a:t>
                      </a:r>
                      <a:r>
                        <a:rPr kumimoji="0" lang="en-US" altLang="zh-CN"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B</a:t>
                      </a:r>
                      <a:r>
                        <a:rPr kumimoji="0"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股及</a:t>
                      </a:r>
                      <a:r>
                        <a:rPr kumimoji="0" lang="en-US" altLang="zh-CN"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H</a:t>
                      </a:r>
                      <a:r>
                        <a:rPr kumimoji="0"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股）的资料，内容包括在上海和深圳证券市场的上市公司，在中国证监会指定上市公司信息披露媒体上发布的各类招股书、上市公告、重要决议等文献资料，按股票简称及地域分类。 （本子库每日更新。 ）</a:t>
                      </a:r>
                      <a:endParaRPr kumimoji="0"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T="45718" marB="45718"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r>
              <a:tr h="633552">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6</a:t>
                      </a:r>
                      <a:endPar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T="45718" marB="45718"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4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中国环球商讯库</a:t>
                      </a:r>
                      <a:endParaRPr kumimoji="0" lang="zh-CN" altLang="en-US" sz="14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收录时间：199</a:t>
                      </a:r>
                      <a:r>
                        <a:rPr kumimoji="0" lang="en-US" altLang="zh-CN"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8</a:t>
                      </a: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年至今</a:t>
                      </a:r>
                      <a:endPar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T="45718" marB="45718"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本数据库保存了</a:t>
                      </a:r>
                      <a:r>
                        <a:rPr kumimoji="0" lang="en-US" altLang="zh-CN"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China INFOBANK</a:t>
                      </a:r>
                      <a:r>
                        <a:rPr kumimoji="0"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网站自</a:t>
                      </a:r>
                      <a:r>
                        <a:rPr kumimoji="0" lang="en-US" altLang="zh-CN"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1998</a:t>
                      </a:r>
                      <a:r>
                        <a:rPr kumimoji="0"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年以来实时播发的“环球商讯”的全部新闻文献。</a:t>
                      </a:r>
                      <a:r>
                        <a:rPr kumimoji="0" lang="en-US" altLang="zh-CN"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INFOBANK</a:t>
                      </a:r>
                      <a:r>
                        <a:rPr kumimoji="0"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每日对八大领域的重要资讯进行精选自主编辑，为用户提供精选资讯供参阅。（具体包括：中国要闻、国际要闻、金融要闻、商业要闻、科技要闻、社会新闻、港澳快讯、台湾新闻）。（本子库实时更新。） </a:t>
                      </a:r>
                      <a:endParaRPr kumimoji="0"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T="45718" marB="45718"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r>
              <a:tr h="686139">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7</a:t>
                      </a:r>
                      <a:endPar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T="45718" marB="45718"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4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中国医疗健康库</a:t>
                      </a:r>
                      <a:endParaRPr kumimoji="0" lang="zh-CN" altLang="en-US" sz="14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收录时间：</a:t>
                      </a:r>
                      <a:r>
                        <a:rPr kumimoji="0" lang="en-US" altLang="zh-CN"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1995</a:t>
                      </a: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年至今</a:t>
                      </a:r>
                      <a:endPar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T="45718" marB="45718"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本数据库收录了中国内地权威平面媒体和互联网网站等近千家新闻机构发布的中国医疗科研、新医药、专业医院、知名医生研究成果、病理健康资讯。并根据中国国内疾病的科室及国内常见疾病将信息分类，共包含</a:t>
                      </a:r>
                      <a:r>
                        <a:rPr kumimoji="0" lang="en-US" altLang="zh-CN"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33</a:t>
                      </a:r>
                      <a:r>
                        <a:rPr kumimoji="0"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个类别。（本子库每日更新。）</a:t>
                      </a:r>
                      <a:endParaRPr kumimoji="0"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T="45718" marB="45718"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 name="文本框 3"/>
          <p:cNvSpPr txBox="1"/>
          <p:nvPr/>
        </p:nvSpPr>
        <p:spPr>
          <a:xfrm>
            <a:off x="1152377" y="2736031"/>
            <a:ext cx="553998" cy="1938992"/>
          </a:xfrm>
          <a:prstGeom prst="rect">
            <a:avLst/>
          </a:prstGeom>
          <a:noFill/>
        </p:spPr>
        <p:txBody>
          <a:bodyPr vert="eaVert" wrap="none" rtlCol="0">
            <a:spAutoFit/>
          </a:bodyPr>
          <a:lstStyle/>
          <a:p>
            <a:r>
              <a:rPr lang="zh-CN" altLang="en-US" sz="2400" dirty="0" smtClean="0">
                <a:solidFill>
                  <a:srgbClr val="C00000"/>
                </a:solidFill>
                <a:latin typeface="+mj-ea"/>
                <a:ea typeface="+mj-ea"/>
              </a:rPr>
              <a:t>每日更新子库</a:t>
            </a:r>
            <a:endParaRPr lang="zh-CN" altLang="en-US" sz="2400" dirty="0">
              <a:solidFill>
                <a:srgbClr val="C00000"/>
              </a:solidFill>
              <a:latin typeface="+mj-ea"/>
              <a:ea typeface="+mj-ea"/>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032697" y="1030983"/>
            <a:ext cx="7632848" cy="461665"/>
          </a:xfrm>
          <a:prstGeom prst="rect">
            <a:avLst/>
          </a:prstGeom>
          <a:noFill/>
        </p:spPr>
        <p:txBody>
          <a:bodyPr wrap="square" rtlCol="0">
            <a:spAutoFit/>
          </a:bodyPr>
          <a:lstStyle/>
          <a:p>
            <a:r>
              <a:rPr lang="zh-CN" altLang="en-US" sz="2400" dirty="0" smtClean="0">
                <a:solidFill>
                  <a:srgbClr val="C00000"/>
                </a:solidFill>
                <a:latin typeface="+mj-ea"/>
                <a:ea typeface="+mj-ea"/>
              </a:rPr>
              <a:t>第一部分      中国资讯行（国际）有限公司简介</a:t>
            </a:r>
            <a:endParaRPr lang="zh-CN" altLang="en-US" sz="2400" dirty="0">
              <a:solidFill>
                <a:srgbClr val="C00000"/>
              </a:solidFill>
              <a:latin typeface="+mj-ea"/>
              <a:ea typeface="+mj-ea"/>
            </a:endParaRPr>
          </a:p>
        </p:txBody>
      </p:sp>
      <p:sp>
        <p:nvSpPr>
          <p:cNvPr id="3" name="文本框 2"/>
          <p:cNvSpPr txBox="1"/>
          <p:nvPr/>
        </p:nvSpPr>
        <p:spPr>
          <a:xfrm>
            <a:off x="4032697" y="1721489"/>
            <a:ext cx="7632848" cy="461665"/>
          </a:xfrm>
          <a:prstGeom prst="rect">
            <a:avLst/>
          </a:prstGeom>
          <a:noFill/>
        </p:spPr>
        <p:txBody>
          <a:bodyPr wrap="square" rtlCol="0">
            <a:spAutoFit/>
          </a:bodyPr>
          <a:lstStyle/>
          <a:p>
            <a:r>
              <a:rPr lang="zh-CN" altLang="en-US" sz="2400" dirty="0" smtClean="0">
                <a:solidFill>
                  <a:srgbClr val="C00000"/>
                </a:solidFill>
                <a:latin typeface="+mj-ea"/>
                <a:ea typeface="+mj-ea"/>
              </a:rPr>
              <a:t>第二部分      高校财经数据库资源简介</a:t>
            </a:r>
            <a:endParaRPr lang="zh-CN" altLang="en-US" sz="2400" dirty="0">
              <a:solidFill>
                <a:srgbClr val="C00000"/>
              </a:solidFill>
              <a:latin typeface="+mj-ea"/>
              <a:ea typeface="+mj-ea"/>
            </a:endParaRPr>
          </a:p>
        </p:txBody>
      </p:sp>
      <p:sp>
        <p:nvSpPr>
          <p:cNvPr id="4" name="文本框 3"/>
          <p:cNvSpPr txBox="1"/>
          <p:nvPr/>
        </p:nvSpPr>
        <p:spPr>
          <a:xfrm>
            <a:off x="4032697" y="2411995"/>
            <a:ext cx="7632848" cy="461665"/>
          </a:xfrm>
          <a:prstGeom prst="rect">
            <a:avLst/>
          </a:prstGeom>
          <a:noFill/>
        </p:spPr>
        <p:txBody>
          <a:bodyPr wrap="square" rtlCol="0">
            <a:spAutoFit/>
          </a:bodyPr>
          <a:lstStyle/>
          <a:p>
            <a:r>
              <a:rPr lang="zh-CN" altLang="en-US" sz="2400" dirty="0" smtClean="0">
                <a:solidFill>
                  <a:srgbClr val="C00000"/>
                </a:solidFill>
                <a:latin typeface="+mj-ea"/>
                <a:ea typeface="+mj-ea"/>
              </a:rPr>
              <a:t>第三部分      中国资讯行订制服务介绍</a:t>
            </a:r>
            <a:endParaRPr lang="zh-CN" altLang="en-US" sz="2400" dirty="0">
              <a:solidFill>
                <a:srgbClr val="C00000"/>
              </a:solidFill>
              <a:latin typeface="+mj-ea"/>
              <a:ea typeface="+mj-ea"/>
            </a:endParaRPr>
          </a:p>
        </p:txBody>
      </p:sp>
      <p:sp>
        <p:nvSpPr>
          <p:cNvPr id="5" name="文本框 4"/>
          <p:cNvSpPr txBox="1"/>
          <p:nvPr/>
        </p:nvSpPr>
        <p:spPr>
          <a:xfrm>
            <a:off x="4032697" y="3102501"/>
            <a:ext cx="7632848" cy="461665"/>
          </a:xfrm>
          <a:prstGeom prst="rect">
            <a:avLst/>
          </a:prstGeom>
          <a:noFill/>
        </p:spPr>
        <p:txBody>
          <a:bodyPr wrap="square" rtlCol="0">
            <a:spAutoFit/>
          </a:bodyPr>
          <a:lstStyle/>
          <a:p>
            <a:r>
              <a:rPr lang="zh-CN" altLang="en-US" sz="2400" dirty="0" smtClean="0">
                <a:solidFill>
                  <a:srgbClr val="C00000"/>
                </a:solidFill>
                <a:latin typeface="+mj-ea"/>
                <a:ea typeface="+mj-ea"/>
              </a:rPr>
              <a:t>第四部分      我们的客户</a:t>
            </a:r>
            <a:endParaRPr lang="zh-CN" altLang="en-US" sz="2400" dirty="0">
              <a:solidFill>
                <a:srgbClr val="C00000"/>
              </a:solidFill>
              <a:latin typeface="+mj-ea"/>
              <a:ea typeface="+mj-ea"/>
            </a:endParaRPr>
          </a:p>
        </p:txBody>
      </p:sp>
      <p:pic>
        <p:nvPicPr>
          <p:cNvPr id="7" name="Picture 2" descr="D:\desk\公司logo\infobank-logo.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60289" y="4896271"/>
            <a:ext cx="1584177" cy="60383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5"/>
          <p:cNvSpPr txBox="1"/>
          <p:nvPr/>
        </p:nvSpPr>
        <p:spPr>
          <a:xfrm>
            <a:off x="5616873" y="5976391"/>
            <a:ext cx="6840760" cy="338554"/>
          </a:xfrm>
          <a:prstGeom prst="rect">
            <a:avLst/>
          </a:prstGeom>
          <a:noFill/>
        </p:spPr>
        <p:txBody>
          <a:bodyPr wrap="square" rtlCol="0">
            <a:spAutoFit/>
          </a:bodyPr>
          <a:lstStyle/>
          <a:p>
            <a:r>
              <a:rPr lang="zh-CN" altLang="en-US" sz="1600" dirty="0" smtClean="0">
                <a:solidFill>
                  <a:schemeClr val="bg1"/>
                </a:solidFill>
                <a:latin typeface="汉仪中宋繁" pitchFamily="49" charset="-122"/>
                <a:ea typeface="汉仪中宋繁" pitchFamily="49" charset="-122"/>
              </a:rPr>
              <a:t>中国资讯行（国际）有限公司         北京精讯云顿数据软件有限公司</a:t>
            </a:r>
            <a:endParaRPr lang="zh-CN" altLang="en-US" sz="1600" dirty="0">
              <a:solidFill>
                <a:schemeClr val="bg1"/>
              </a:solidFill>
              <a:latin typeface="汉仪中宋繁" pitchFamily="49" charset="-122"/>
              <a:ea typeface="汉仪中宋繁" pitchFamily="49" charset="-122"/>
            </a:endParaRPr>
          </a:p>
        </p:txBody>
      </p:sp>
      <p:sp>
        <p:nvSpPr>
          <p:cNvPr id="9" name="文本框 8"/>
          <p:cNvSpPr txBox="1"/>
          <p:nvPr/>
        </p:nvSpPr>
        <p:spPr>
          <a:xfrm>
            <a:off x="2160489" y="1560759"/>
            <a:ext cx="800219" cy="2016224"/>
          </a:xfrm>
          <a:prstGeom prst="rect">
            <a:avLst/>
          </a:prstGeom>
          <a:noFill/>
        </p:spPr>
        <p:txBody>
          <a:bodyPr vert="eaVert" wrap="square" rtlCol="0">
            <a:spAutoFit/>
          </a:bodyPr>
          <a:lstStyle/>
          <a:p>
            <a:r>
              <a:rPr lang="zh-CN" altLang="en-US" sz="4000" dirty="0" smtClean="0">
                <a:solidFill>
                  <a:schemeClr val="accent3">
                    <a:lumMod val="75000"/>
                  </a:schemeClr>
                </a:solidFill>
                <a:latin typeface="+mj-ea"/>
                <a:ea typeface="+mj-ea"/>
              </a:rPr>
              <a:t>目    录</a:t>
            </a:r>
            <a:endParaRPr lang="zh-CN" altLang="en-US" sz="4000" dirty="0">
              <a:solidFill>
                <a:schemeClr val="accent3">
                  <a:lumMod val="75000"/>
                </a:schemeClr>
              </a:solidFill>
              <a:latin typeface="+mj-ea"/>
              <a:ea typeface="+mj-ea"/>
            </a:endParaRPr>
          </a:p>
        </p:txBody>
      </p:sp>
      <p:cxnSp>
        <p:nvCxnSpPr>
          <p:cNvPr id="11" name="直接连接符 10"/>
          <p:cNvCxnSpPr/>
          <p:nvPr/>
        </p:nvCxnSpPr>
        <p:spPr>
          <a:xfrm>
            <a:off x="3240609" y="719807"/>
            <a:ext cx="0" cy="3384376"/>
          </a:xfrm>
          <a:prstGeom prst="line">
            <a:avLst/>
          </a:prstGeom>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4032697" y="3793007"/>
            <a:ext cx="7632848" cy="461665"/>
          </a:xfrm>
          <a:prstGeom prst="rect">
            <a:avLst/>
          </a:prstGeom>
          <a:noFill/>
        </p:spPr>
        <p:txBody>
          <a:bodyPr wrap="square" rtlCol="0">
            <a:spAutoFit/>
          </a:bodyPr>
          <a:lstStyle/>
          <a:p>
            <a:r>
              <a:rPr lang="zh-CN" altLang="en-US" sz="2400" dirty="0" smtClean="0">
                <a:solidFill>
                  <a:srgbClr val="C00000"/>
                </a:solidFill>
                <a:latin typeface="+mj-ea"/>
                <a:ea typeface="+mj-ea"/>
              </a:rPr>
              <a:t>第</a:t>
            </a:r>
            <a:r>
              <a:rPr lang="zh-CN" altLang="en-US" sz="2400" dirty="0">
                <a:solidFill>
                  <a:srgbClr val="C00000"/>
                </a:solidFill>
                <a:latin typeface="+mj-ea"/>
                <a:ea typeface="+mj-ea"/>
              </a:rPr>
              <a:t>五</a:t>
            </a:r>
            <a:r>
              <a:rPr lang="zh-CN" altLang="en-US" sz="2400" dirty="0" smtClean="0">
                <a:solidFill>
                  <a:srgbClr val="C00000"/>
                </a:solidFill>
                <a:latin typeface="+mj-ea"/>
                <a:ea typeface="+mj-ea"/>
              </a:rPr>
              <a:t>部分      我们的服务</a:t>
            </a:r>
            <a:endParaRPr lang="zh-CN" altLang="en-US" sz="2400" dirty="0">
              <a:solidFill>
                <a:srgbClr val="C00000"/>
              </a:solidFill>
              <a:latin typeface="+mj-ea"/>
              <a:ea typeface="+mj-ea"/>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3456633" y="0"/>
            <a:ext cx="5832648" cy="431775"/>
          </a:xfrm>
          <a:prstGeom prst="rect">
            <a:avLst/>
          </a:prstGeom>
          <a:solidFill>
            <a:srgbClr val="F664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4464745" y="0"/>
            <a:ext cx="3816424" cy="400110"/>
          </a:xfrm>
          <a:prstGeom prst="rect">
            <a:avLst/>
          </a:prstGeom>
          <a:noFill/>
        </p:spPr>
        <p:txBody>
          <a:bodyPr wrap="square" rtlCol="0">
            <a:spAutoFit/>
          </a:bodyPr>
          <a:lstStyle/>
          <a:p>
            <a:r>
              <a:rPr lang="zh-CN" altLang="en-US" sz="2000" dirty="0" smtClean="0">
                <a:solidFill>
                  <a:schemeClr val="bg1"/>
                </a:solidFill>
                <a:latin typeface="+mj-ea"/>
                <a:ea typeface="+mj-ea"/>
              </a:rPr>
              <a:t>     高校财经数据库历史资料库</a:t>
            </a:r>
            <a:endParaRPr lang="zh-CN" altLang="en-US" sz="2000" dirty="0">
              <a:solidFill>
                <a:schemeClr val="bg1"/>
              </a:solidFill>
              <a:latin typeface="+mj-ea"/>
              <a:ea typeface="+mj-ea"/>
            </a:endParaRPr>
          </a:p>
        </p:txBody>
      </p:sp>
      <p:pic>
        <p:nvPicPr>
          <p:cNvPr id="5" name="Picture 2" descr="D:\desk\公司logo\infobank-logo.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0729441" y="548019"/>
            <a:ext cx="1584177" cy="60383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p:cNvSpPr txBox="1">
            <a:spLocks noChangeArrowheads="1"/>
          </p:cNvSpPr>
          <p:nvPr/>
        </p:nvSpPr>
        <p:spPr>
          <a:xfrm>
            <a:off x="216273" y="620878"/>
            <a:ext cx="4141341" cy="458117"/>
          </a:xfrm>
          <a:prstGeom prst="rect">
            <a:avLst/>
          </a:prstGeom>
        </p:spPr>
        <p:txBody>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r>
              <a:rPr lang="zh-CN" altLang="en-US" b="1" dirty="0" smtClean="0">
                <a:solidFill>
                  <a:srgbClr val="0070C0"/>
                </a:solidFill>
                <a:latin typeface="微软雅黑" panose="020B0503020204020204" pitchFamily="34" charset="-122"/>
                <a:ea typeface="微软雅黑" panose="020B0503020204020204" pitchFamily="34" charset="-122"/>
              </a:rPr>
              <a:t>高校财经数据库分库介绍</a:t>
            </a:r>
            <a:endParaRPr lang="zh-CN" altLang="en-US" b="1" dirty="0" smtClean="0">
              <a:solidFill>
                <a:srgbClr val="0070C0"/>
              </a:solidFill>
              <a:latin typeface="微软雅黑" panose="020B0503020204020204" pitchFamily="34" charset="-122"/>
              <a:ea typeface="微软雅黑" panose="020B0503020204020204" pitchFamily="34" charset="-122"/>
            </a:endParaRPr>
          </a:p>
        </p:txBody>
      </p:sp>
      <p:graphicFrame>
        <p:nvGraphicFramePr>
          <p:cNvPr id="9" name="Group 39"/>
          <p:cNvGraphicFramePr>
            <a:graphicFrameLocks noGrp="1"/>
          </p:cNvGraphicFramePr>
          <p:nvPr/>
        </p:nvGraphicFramePr>
        <p:xfrm>
          <a:off x="2736553" y="1340958"/>
          <a:ext cx="9433048" cy="4669421"/>
        </p:xfrm>
        <a:graphic>
          <a:graphicData uri="http://schemas.openxmlformats.org/drawingml/2006/table">
            <a:tbl>
              <a:tblPr/>
              <a:tblGrid>
                <a:gridCol w="432048"/>
                <a:gridCol w="2592288"/>
                <a:gridCol w="6408712"/>
              </a:tblGrid>
              <a:tr h="792088">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1</a:t>
                      </a:r>
                      <a:endPar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93346" marR="93346" marT="46671" marB="46671"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4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香港上市公司资料库（中文）</a:t>
                      </a:r>
                      <a:endParaRPr kumimoji="0" lang="en-US" altLang="zh-CN" sz="14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4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a:t>
                      </a:r>
                      <a:r>
                        <a:rPr kumimoji="0" lang="en-US" altLang="en-US" sz="14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1998</a:t>
                      </a:r>
                      <a:r>
                        <a:rPr kumimoji="0" lang="zh-CN" altLang="en-US" sz="14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年</a:t>
                      </a:r>
                      <a:r>
                        <a:rPr kumimoji="0" lang="en-US" altLang="zh-CN" sz="14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a:t>
                      </a:r>
                      <a:r>
                        <a:rPr kumimoji="0" lang="en-US" altLang="en-US" sz="14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2001</a:t>
                      </a:r>
                      <a:r>
                        <a:rPr kumimoji="0" lang="zh-CN" altLang="en-US" sz="14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年）</a:t>
                      </a:r>
                      <a:endParaRPr kumimoji="0" lang="zh-CN" altLang="en-US" sz="14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93346" marR="93346" marT="46671" marB="46671"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本库收集了香港</a:t>
                      </a:r>
                      <a:r>
                        <a:rPr kumimoji="0" lang="en-US"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1000</a:t>
                      </a:r>
                      <a:r>
                        <a:rPr kumimoji="0"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多家上市公司</a:t>
                      </a:r>
                      <a:r>
                        <a:rPr kumimoji="0" lang="en-US"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1999</a:t>
                      </a:r>
                      <a:r>
                        <a:rPr kumimoji="0"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年以来公开披露的各类公告及业绩简述。可按公司代码、行业分类、公告型进行分类检索，为用户提供了一个全面了解香港上市公司动态的有效途径。</a:t>
                      </a:r>
                      <a:endParaRPr kumimoji="0" lang="zh-CN" altLang="zh-CN"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93346" marR="93346" marT="46671" marB="46671"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r>
              <a:tr h="648072">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2</a:t>
                      </a:r>
                      <a:endPar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3346" marR="93346" marT="46671" marB="46671"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4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English Publications</a:t>
                      </a:r>
                      <a:endParaRPr kumimoji="0" lang="zh-CN" altLang="en-US" sz="14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93346" marR="93346" marT="46671" marB="46671"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英语经济新闻。</a:t>
                      </a:r>
                      <a:endParaRPr kumimoji="0"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93346" marR="93346" marT="46671" marB="46671"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r>
              <a:tr h="576064">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3</a:t>
                      </a:r>
                      <a:endPar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3346" marR="93346" marT="46671" marB="46671"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4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中国企业产品库</a:t>
                      </a:r>
                      <a:endParaRPr kumimoji="0" lang="zh-CN" altLang="en-US" sz="14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3346" marR="93346" marT="46671" marB="46671"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本数据库收录了中国27万余家各行业企业基本情况及产品资料。文献分为十三个大类。</a:t>
                      </a:r>
                      <a:endParaRPr kumimoji="0" lang="en-US" altLang="zh-CN"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93346" marR="93346" marT="46671" marB="46671"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r>
              <a:tr h="438150">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4</a:t>
                      </a:r>
                      <a:endPar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93346" marR="93346" marT="46671" marB="46671"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4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中国中央及地方政府机构库</a:t>
                      </a:r>
                      <a:endParaRPr kumimoji="0" lang="zh-CN" altLang="en-US" sz="14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93346" marR="93346" marT="46671" marB="46671"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本数据库保存了中央国务院部委机构及地方政府各部门资料，内容包括各机构的负责人、机构职能、地址、 电话等主要资料。</a:t>
                      </a:r>
                      <a:endParaRPr kumimoji="0" lang="en-US" altLang="zh-CN"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93346" marR="93346" marT="46671" marB="46671"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r>
              <a:tr h="665210">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5</a:t>
                      </a:r>
                      <a:endPar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93346" marR="93346" marT="46671" marB="46671"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4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中国拟建在建项目数据库</a:t>
                      </a:r>
                      <a:endParaRPr kumimoji="0" lang="zh-CN" altLang="en-US" sz="14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93346" marR="93346" marT="46671" marB="46671"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defRPr/>
                      </a:pPr>
                      <a:r>
                        <a:rPr lang="zh-CN" altLang="en-US" sz="1200" dirty="0" smtClean="0">
                          <a:latin typeface="+mj-ea"/>
                          <a:ea typeface="+mj-ea"/>
                        </a:rPr>
                        <a:t>本数据库收集经国家批准建设的各行业投资总额在人民币</a:t>
                      </a:r>
                      <a:r>
                        <a:rPr lang="en-US" altLang="zh-CN" sz="1200" dirty="0" smtClean="0">
                          <a:latin typeface="+mj-ea"/>
                          <a:ea typeface="+mj-ea"/>
                        </a:rPr>
                        <a:t>1000</a:t>
                      </a:r>
                      <a:r>
                        <a:rPr lang="zh-CN" altLang="en-US" sz="1200" dirty="0" smtClean="0">
                          <a:latin typeface="+mj-ea"/>
                          <a:ea typeface="+mj-ea"/>
                        </a:rPr>
                        <a:t>万元以上的各行业拟建和部分在建项目的详细资料。</a:t>
                      </a:r>
                      <a:endParaRPr kumimoji="0" lang="en-US" altLang="zh-CN" sz="1200" b="0" i="0" u="none" strike="noStrike" cap="none" normalizeH="0" baseline="0" dirty="0" smtClean="0">
                        <a:ln>
                          <a:noFill/>
                        </a:ln>
                        <a:solidFill>
                          <a:schemeClr val="tx1"/>
                        </a:solidFill>
                        <a:effectLst/>
                        <a:latin typeface="+mj-ea"/>
                        <a:ea typeface="+mj-ea"/>
                      </a:endParaRPr>
                    </a:p>
                  </a:txBody>
                  <a:tcPr marL="93346" marR="93346" marT="46671" marB="46671"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r>
              <a:tr h="766763">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6</a:t>
                      </a:r>
                      <a:endPar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93346" marR="93346" marT="46671" marB="46671"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4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中国人物库</a:t>
                      </a:r>
                      <a:endParaRPr kumimoji="0" lang="zh-CN" altLang="en-US" sz="14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93346" marR="93346" marT="46671" marB="46671"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本数据库提供详尽的中国主要政治人物、工业家、银行家、企业家, 科学家以及其他著名人物的简历及有关的资料。文献内容主要根据对中国八百多种公开发行资料的搜集而生成。</a:t>
                      </a:r>
                      <a:endParaRPr kumimoji="0"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93346" marR="93346" marT="46671" marB="46671"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r>
              <a:tr h="762122">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7</a:t>
                      </a:r>
                      <a:endPar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93346" marR="93346" marT="46671" marB="46671"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4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 </a:t>
                      </a:r>
                      <a:r>
                        <a:rPr kumimoji="0" lang="zh-CN" altLang="en-US" sz="14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名词解释库</a:t>
                      </a:r>
                      <a:endParaRPr kumimoji="0" lang="zh-CN" altLang="en-US" sz="14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93346" marR="93346" marT="46671" marB="46671"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本数据库主要提供有关中国大陆所使用的经济、金融、科技等行业的名词解释，以帮助海外用户更好地了解文献中上述行业名词的准确定义。</a:t>
                      </a:r>
                      <a:endParaRPr kumimoji="0" lang="en-US" altLang="zh-CN"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93346" marR="93346" marT="46671" marB="46671"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 name="文本框 3"/>
          <p:cNvSpPr txBox="1"/>
          <p:nvPr/>
        </p:nvSpPr>
        <p:spPr>
          <a:xfrm>
            <a:off x="1440409" y="2664023"/>
            <a:ext cx="553998" cy="1656184"/>
          </a:xfrm>
          <a:prstGeom prst="rect">
            <a:avLst/>
          </a:prstGeom>
          <a:noFill/>
        </p:spPr>
        <p:txBody>
          <a:bodyPr vert="eaVert" wrap="square" rtlCol="0">
            <a:spAutoFit/>
          </a:bodyPr>
          <a:lstStyle/>
          <a:p>
            <a:r>
              <a:rPr lang="zh-CN" altLang="en-US" sz="2400" dirty="0" smtClean="0">
                <a:solidFill>
                  <a:srgbClr val="C00000"/>
                </a:solidFill>
                <a:latin typeface="+mj-ea"/>
                <a:ea typeface="+mj-ea"/>
              </a:rPr>
              <a:t>历史资料库</a:t>
            </a:r>
            <a:endParaRPr lang="zh-CN" altLang="en-US" sz="2400" dirty="0">
              <a:solidFill>
                <a:srgbClr val="C00000"/>
              </a:solidFill>
              <a:latin typeface="+mj-ea"/>
              <a:ea typeface="+mj-ea"/>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对象 5"/>
          <p:cNvGraphicFramePr>
            <a:graphicFrameLocks noChangeAspect="1"/>
          </p:cNvGraphicFramePr>
          <p:nvPr/>
        </p:nvGraphicFramePr>
        <p:xfrm>
          <a:off x="3903154" y="591621"/>
          <a:ext cx="5227638" cy="5759450"/>
        </p:xfrm>
        <a:graphic>
          <a:graphicData uri="http://schemas.openxmlformats.org/presentationml/2006/ole">
            <mc:AlternateContent xmlns:mc="http://schemas.openxmlformats.org/markup-compatibility/2006">
              <mc:Choice xmlns:v="urn:schemas-microsoft-com:vml" Requires="v">
                <p:oleObj spid="_x0000_s2049" name="Image" r:id="rId1" imgW="12242800" imgH="13487400" progId="">
                  <p:embed/>
                </p:oleObj>
              </mc:Choice>
              <mc:Fallback>
                <p:oleObj name="Image" r:id="rId1" imgW="12242800" imgH="13487400" progId="">
                  <p:embed/>
                  <p:pic>
                    <p:nvPicPr>
                      <p:cNvPr id="0" name="图片 2048" descr="image7"/>
                      <p:cNvPicPr>
                        <a:picLocks noChangeAspect="1"/>
                      </p:cNvPicPr>
                      <p:nvPr/>
                    </p:nvPicPr>
                    <p:blipFill>
                      <a:blip r:embed="rId2"/>
                      <a:stretch>
                        <a:fillRect/>
                      </a:stretch>
                    </p:blipFill>
                    <p:spPr>
                      <a:xfrm>
                        <a:off x="3903154" y="591621"/>
                        <a:ext cx="5227638" cy="5759450"/>
                      </a:xfrm>
                      <a:prstGeom prst="rect">
                        <a:avLst/>
                      </a:prstGeom>
                      <a:noFill/>
                      <a:ln w="9525">
                        <a:noFill/>
                      </a:ln>
                    </p:spPr>
                  </p:pic>
                </p:oleObj>
              </mc:Fallback>
            </mc:AlternateContent>
          </a:graphicData>
        </a:graphic>
      </p:graphicFrame>
      <p:sp>
        <p:nvSpPr>
          <p:cNvPr id="2" name="矩形 1"/>
          <p:cNvSpPr/>
          <p:nvPr/>
        </p:nvSpPr>
        <p:spPr>
          <a:xfrm>
            <a:off x="3456633" y="0"/>
            <a:ext cx="5832648" cy="431775"/>
          </a:xfrm>
          <a:prstGeom prst="rect">
            <a:avLst/>
          </a:prstGeom>
          <a:solidFill>
            <a:srgbClr val="F664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4464745" y="0"/>
            <a:ext cx="3816424" cy="400110"/>
          </a:xfrm>
          <a:prstGeom prst="rect">
            <a:avLst/>
          </a:prstGeom>
          <a:noFill/>
        </p:spPr>
        <p:txBody>
          <a:bodyPr wrap="square" rtlCol="0">
            <a:spAutoFit/>
          </a:bodyPr>
          <a:lstStyle/>
          <a:p>
            <a:r>
              <a:rPr lang="zh-CN" altLang="en-US" sz="2000" dirty="0" smtClean="0">
                <a:solidFill>
                  <a:schemeClr val="bg1"/>
                </a:solidFill>
                <a:latin typeface="+mj-ea"/>
                <a:ea typeface="+mj-ea"/>
              </a:rPr>
              <a:t>高校财经数据库页面介绍</a:t>
            </a:r>
            <a:endParaRPr lang="zh-CN" altLang="en-US" sz="2000" dirty="0">
              <a:solidFill>
                <a:schemeClr val="bg1"/>
              </a:solidFill>
              <a:latin typeface="+mj-ea"/>
              <a:ea typeface="+mj-ea"/>
            </a:endParaRPr>
          </a:p>
        </p:txBody>
      </p:sp>
      <p:pic>
        <p:nvPicPr>
          <p:cNvPr id="5" name="Picture 2" descr="D:\desk\公司logo\infobank-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29441" y="548019"/>
            <a:ext cx="1584177" cy="603836"/>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p:cNvSpPr txBox="1"/>
          <p:nvPr/>
        </p:nvSpPr>
        <p:spPr>
          <a:xfrm>
            <a:off x="648321" y="548019"/>
            <a:ext cx="1656184" cy="369332"/>
          </a:xfrm>
          <a:prstGeom prst="rect">
            <a:avLst/>
          </a:prstGeom>
          <a:noFill/>
        </p:spPr>
        <p:txBody>
          <a:bodyPr wrap="square" rtlCol="0">
            <a:spAutoFit/>
          </a:bodyPr>
          <a:lstStyle/>
          <a:p>
            <a:r>
              <a:rPr lang="zh-CN" altLang="en-US" dirty="0" smtClean="0">
                <a:solidFill>
                  <a:srgbClr val="C00000"/>
                </a:solidFill>
                <a:latin typeface="+mj-ea"/>
                <a:ea typeface="+mj-ea"/>
              </a:rPr>
              <a:t>一、页面构成</a:t>
            </a:r>
            <a:endParaRPr lang="zh-CN" altLang="en-US" dirty="0">
              <a:solidFill>
                <a:srgbClr val="C00000"/>
              </a:solidFill>
              <a:latin typeface="+mj-ea"/>
              <a:ea typeface="+mj-ea"/>
            </a:endParaRPr>
          </a:p>
        </p:txBody>
      </p:sp>
      <p:cxnSp>
        <p:nvCxnSpPr>
          <p:cNvPr id="18" name="直接箭头连接符 17"/>
          <p:cNvCxnSpPr/>
          <p:nvPr/>
        </p:nvCxnSpPr>
        <p:spPr>
          <a:xfrm flipV="1">
            <a:off x="1584425" y="917351"/>
            <a:ext cx="2592288" cy="102659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接箭头连接符 26"/>
          <p:cNvCxnSpPr/>
          <p:nvPr/>
        </p:nvCxnSpPr>
        <p:spPr>
          <a:xfrm flipV="1">
            <a:off x="1584425" y="1531528"/>
            <a:ext cx="2592288" cy="102659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接箭头连接符 27"/>
          <p:cNvCxnSpPr/>
          <p:nvPr/>
        </p:nvCxnSpPr>
        <p:spPr>
          <a:xfrm flipV="1">
            <a:off x="1584425" y="2558120"/>
            <a:ext cx="2592288" cy="102659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接箭头连接符 28"/>
          <p:cNvCxnSpPr/>
          <p:nvPr/>
        </p:nvCxnSpPr>
        <p:spPr>
          <a:xfrm flipV="1">
            <a:off x="1584425" y="3744143"/>
            <a:ext cx="2592288" cy="102659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p:nvPr/>
        </p:nvCxnSpPr>
        <p:spPr>
          <a:xfrm>
            <a:off x="1584425" y="5472335"/>
            <a:ext cx="2592288"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接箭头连接符 32"/>
          <p:cNvCxnSpPr/>
          <p:nvPr/>
        </p:nvCxnSpPr>
        <p:spPr>
          <a:xfrm>
            <a:off x="1584425" y="5976391"/>
            <a:ext cx="2592288"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接箭头连接符 34"/>
          <p:cNvCxnSpPr/>
          <p:nvPr/>
        </p:nvCxnSpPr>
        <p:spPr>
          <a:xfrm flipH="1">
            <a:off x="8641209" y="1943943"/>
            <a:ext cx="1944216"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接箭头连接符 36"/>
          <p:cNvCxnSpPr/>
          <p:nvPr/>
        </p:nvCxnSpPr>
        <p:spPr>
          <a:xfrm flipH="1">
            <a:off x="8641209" y="3584712"/>
            <a:ext cx="1944216"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接箭头连接符 37"/>
          <p:cNvCxnSpPr/>
          <p:nvPr/>
        </p:nvCxnSpPr>
        <p:spPr>
          <a:xfrm flipH="1">
            <a:off x="8641209" y="5184303"/>
            <a:ext cx="1944216"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9" name="文本框 38"/>
          <p:cNvSpPr txBox="1"/>
          <p:nvPr/>
        </p:nvSpPr>
        <p:spPr>
          <a:xfrm>
            <a:off x="903738" y="1776749"/>
            <a:ext cx="648072" cy="369332"/>
          </a:xfrm>
          <a:prstGeom prst="rect">
            <a:avLst/>
          </a:prstGeom>
          <a:noFill/>
        </p:spPr>
        <p:txBody>
          <a:bodyPr wrap="square" rtlCol="0">
            <a:spAutoFit/>
          </a:bodyPr>
          <a:lstStyle/>
          <a:p>
            <a:r>
              <a:rPr lang="zh-CN" altLang="en-US" dirty="0" smtClean="0">
                <a:solidFill>
                  <a:srgbClr val="0070C0"/>
                </a:solidFill>
                <a:latin typeface="+mj-ea"/>
                <a:ea typeface="+mj-ea"/>
              </a:rPr>
              <a:t>页头</a:t>
            </a:r>
            <a:endParaRPr lang="zh-CN" altLang="en-US" dirty="0">
              <a:solidFill>
                <a:srgbClr val="0070C0"/>
              </a:solidFill>
              <a:latin typeface="+mj-ea"/>
              <a:ea typeface="+mj-ea"/>
            </a:endParaRPr>
          </a:p>
        </p:txBody>
      </p:sp>
      <p:sp>
        <p:nvSpPr>
          <p:cNvPr id="40" name="文本框 39"/>
          <p:cNvSpPr txBox="1"/>
          <p:nvPr/>
        </p:nvSpPr>
        <p:spPr>
          <a:xfrm>
            <a:off x="792337" y="2373454"/>
            <a:ext cx="936104" cy="369332"/>
          </a:xfrm>
          <a:prstGeom prst="rect">
            <a:avLst/>
          </a:prstGeom>
          <a:noFill/>
        </p:spPr>
        <p:txBody>
          <a:bodyPr wrap="square" rtlCol="0">
            <a:spAutoFit/>
          </a:bodyPr>
          <a:lstStyle/>
          <a:p>
            <a:r>
              <a:rPr lang="zh-CN" altLang="en-US" dirty="0" smtClean="0">
                <a:solidFill>
                  <a:srgbClr val="0070C0"/>
                </a:solidFill>
                <a:latin typeface="+mj-ea"/>
                <a:ea typeface="+mj-ea"/>
              </a:rPr>
              <a:t>检索区</a:t>
            </a:r>
            <a:endParaRPr lang="zh-CN" altLang="en-US" dirty="0">
              <a:solidFill>
                <a:srgbClr val="0070C0"/>
              </a:solidFill>
              <a:latin typeface="+mj-ea"/>
              <a:ea typeface="+mj-ea"/>
            </a:endParaRPr>
          </a:p>
        </p:txBody>
      </p:sp>
      <p:sp>
        <p:nvSpPr>
          <p:cNvPr id="41" name="文本框 40"/>
          <p:cNvSpPr txBox="1"/>
          <p:nvPr/>
        </p:nvSpPr>
        <p:spPr>
          <a:xfrm>
            <a:off x="576313" y="3417518"/>
            <a:ext cx="1224136" cy="646331"/>
          </a:xfrm>
          <a:prstGeom prst="rect">
            <a:avLst/>
          </a:prstGeom>
          <a:noFill/>
        </p:spPr>
        <p:txBody>
          <a:bodyPr wrap="square" rtlCol="0">
            <a:spAutoFit/>
          </a:bodyPr>
          <a:lstStyle/>
          <a:p>
            <a:r>
              <a:rPr lang="zh-CN" altLang="en-US" dirty="0" smtClean="0">
                <a:solidFill>
                  <a:srgbClr val="0070C0"/>
                </a:solidFill>
                <a:latin typeface="+mj-ea"/>
                <a:ea typeface="+mj-ea"/>
              </a:rPr>
              <a:t>热点行业百日动态</a:t>
            </a:r>
            <a:endParaRPr lang="zh-CN" altLang="en-US" dirty="0">
              <a:solidFill>
                <a:srgbClr val="0070C0"/>
              </a:solidFill>
              <a:latin typeface="+mj-ea"/>
              <a:ea typeface="+mj-ea"/>
            </a:endParaRPr>
          </a:p>
        </p:txBody>
      </p:sp>
      <p:cxnSp>
        <p:nvCxnSpPr>
          <p:cNvPr id="42" name="直接箭头连接符 41"/>
          <p:cNvCxnSpPr/>
          <p:nvPr/>
        </p:nvCxnSpPr>
        <p:spPr>
          <a:xfrm flipV="1">
            <a:off x="1584425" y="1985095"/>
            <a:ext cx="2592288" cy="102659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3" name="文本框 42"/>
          <p:cNvSpPr txBox="1"/>
          <p:nvPr/>
        </p:nvSpPr>
        <p:spPr>
          <a:xfrm>
            <a:off x="408740" y="2820813"/>
            <a:ext cx="1391710" cy="369332"/>
          </a:xfrm>
          <a:prstGeom prst="rect">
            <a:avLst/>
          </a:prstGeom>
          <a:noFill/>
        </p:spPr>
        <p:txBody>
          <a:bodyPr wrap="square" rtlCol="0">
            <a:spAutoFit/>
          </a:bodyPr>
          <a:lstStyle/>
          <a:p>
            <a:r>
              <a:rPr lang="zh-CN" altLang="en-US" dirty="0" smtClean="0">
                <a:solidFill>
                  <a:srgbClr val="0070C0"/>
                </a:solidFill>
                <a:latin typeface="+mj-ea"/>
                <a:ea typeface="+mj-ea"/>
              </a:rPr>
              <a:t>  横幅广告</a:t>
            </a:r>
            <a:endParaRPr lang="zh-CN" altLang="en-US" dirty="0">
              <a:solidFill>
                <a:srgbClr val="0070C0"/>
              </a:solidFill>
              <a:latin typeface="+mj-ea"/>
              <a:ea typeface="+mj-ea"/>
            </a:endParaRPr>
          </a:p>
        </p:txBody>
      </p:sp>
      <p:sp>
        <p:nvSpPr>
          <p:cNvPr id="44" name="文本框 43"/>
          <p:cNvSpPr txBox="1"/>
          <p:nvPr/>
        </p:nvSpPr>
        <p:spPr>
          <a:xfrm>
            <a:off x="396293" y="4653430"/>
            <a:ext cx="1404156" cy="369332"/>
          </a:xfrm>
          <a:prstGeom prst="rect">
            <a:avLst/>
          </a:prstGeom>
          <a:noFill/>
        </p:spPr>
        <p:txBody>
          <a:bodyPr wrap="square" rtlCol="0">
            <a:spAutoFit/>
          </a:bodyPr>
          <a:lstStyle/>
          <a:p>
            <a:r>
              <a:rPr lang="zh-CN" altLang="en-US" dirty="0" smtClean="0">
                <a:solidFill>
                  <a:srgbClr val="0070C0"/>
                </a:solidFill>
                <a:latin typeface="+mj-ea"/>
                <a:ea typeface="+mj-ea"/>
              </a:rPr>
              <a:t>数据分析区</a:t>
            </a:r>
            <a:endParaRPr lang="zh-CN" altLang="en-US" dirty="0">
              <a:solidFill>
                <a:srgbClr val="0070C0"/>
              </a:solidFill>
              <a:latin typeface="+mj-ea"/>
              <a:ea typeface="+mj-ea"/>
            </a:endParaRPr>
          </a:p>
        </p:txBody>
      </p:sp>
      <p:sp>
        <p:nvSpPr>
          <p:cNvPr id="45" name="文本框 44"/>
          <p:cNvSpPr txBox="1"/>
          <p:nvPr/>
        </p:nvSpPr>
        <p:spPr>
          <a:xfrm>
            <a:off x="396294" y="5287669"/>
            <a:ext cx="1404156" cy="369332"/>
          </a:xfrm>
          <a:prstGeom prst="rect">
            <a:avLst/>
          </a:prstGeom>
          <a:noFill/>
        </p:spPr>
        <p:txBody>
          <a:bodyPr wrap="square" rtlCol="0">
            <a:spAutoFit/>
          </a:bodyPr>
          <a:lstStyle/>
          <a:p>
            <a:r>
              <a:rPr lang="zh-CN" altLang="en-US" dirty="0" smtClean="0">
                <a:solidFill>
                  <a:srgbClr val="0070C0"/>
                </a:solidFill>
                <a:latin typeface="+mj-ea"/>
                <a:ea typeface="+mj-ea"/>
              </a:rPr>
              <a:t>搜数</a:t>
            </a:r>
            <a:r>
              <a:rPr lang="zh-CN" altLang="en-US" dirty="0">
                <a:solidFill>
                  <a:srgbClr val="0070C0"/>
                </a:solidFill>
                <a:latin typeface="+mj-ea"/>
                <a:ea typeface="+mj-ea"/>
              </a:rPr>
              <a:t>网</a:t>
            </a:r>
            <a:r>
              <a:rPr lang="zh-CN" altLang="en-US" dirty="0" smtClean="0">
                <a:solidFill>
                  <a:srgbClr val="0070C0"/>
                </a:solidFill>
                <a:latin typeface="+mj-ea"/>
                <a:ea typeface="+mj-ea"/>
              </a:rPr>
              <a:t>介绍</a:t>
            </a:r>
            <a:endParaRPr lang="zh-CN" altLang="en-US" dirty="0">
              <a:solidFill>
                <a:srgbClr val="0070C0"/>
              </a:solidFill>
              <a:latin typeface="+mj-ea"/>
              <a:ea typeface="+mj-ea"/>
            </a:endParaRPr>
          </a:p>
        </p:txBody>
      </p:sp>
      <p:sp>
        <p:nvSpPr>
          <p:cNvPr id="46" name="文本框 45"/>
          <p:cNvSpPr txBox="1"/>
          <p:nvPr/>
        </p:nvSpPr>
        <p:spPr>
          <a:xfrm>
            <a:off x="1022974" y="5789827"/>
            <a:ext cx="705467" cy="369332"/>
          </a:xfrm>
          <a:prstGeom prst="rect">
            <a:avLst/>
          </a:prstGeom>
          <a:noFill/>
        </p:spPr>
        <p:txBody>
          <a:bodyPr wrap="square" rtlCol="0">
            <a:spAutoFit/>
          </a:bodyPr>
          <a:lstStyle/>
          <a:p>
            <a:r>
              <a:rPr lang="zh-CN" altLang="en-US" dirty="0" smtClean="0">
                <a:solidFill>
                  <a:srgbClr val="0070C0"/>
                </a:solidFill>
                <a:latin typeface="+mj-ea"/>
                <a:ea typeface="+mj-ea"/>
              </a:rPr>
              <a:t>页脚</a:t>
            </a:r>
            <a:endParaRPr lang="zh-CN" altLang="en-US" dirty="0">
              <a:solidFill>
                <a:srgbClr val="0070C0"/>
              </a:solidFill>
              <a:latin typeface="+mj-ea"/>
              <a:ea typeface="+mj-ea"/>
            </a:endParaRPr>
          </a:p>
        </p:txBody>
      </p:sp>
      <p:sp>
        <p:nvSpPr>
          <p:cNvPr id="47" name="文本框 46"/>
          <p:cNvSpPr txBox="1"/>
          <p:nvPr/>
        </p:nvSpPr>
        <p:spPr>
          <a:xfrm>
            <a:off x="10567513" y="4950810"/>
            <a:ext cx="1602087" cy="369332"/>
          </a:xfrm>
          <a:prstGeom prst="rect">
            <a:avLst/>
          </a:prstGeom>
          <a:noFill/>
        </p:spPr>
        <p:txBody>
          <a:bodyPr wrap="square" rtlCol="0">
            <a:spAutoFit/>
          </a:bodyPr>
          <a:lstStyle/>
          <a:p>
            <a:r>
              <a:rPr lang="zh-CN" altLang="en-US" dirty="0" smtClean="0">
                <a:solidFill>
                  <a:srgbClr val="0070C0"/>
                </a:solidFill>
                <a:latin typeface="+mj-ea"/>
                <a:ea typeface="+mj-ea"/>
              </a:rPr>
              <a:t>系列产品展示</a:t>
            </a:r>
            <a:endParaRPr lang="zh-CN" altLang="en-US" dirty="0">
              <a:solidFill>
                <a:srgbClr val="0070C0"/>
              </a:solidFill>
              <a:latin typeface="+mj-ea"/>
              <a:ea typeface="+mj-ea"/>
            </a:endParaRPr>
          </a:p>
        </p:txBody>
      </p:sp>
      <p:sp>
        <p:nvSpPr>
          <p:cNvPr id="48" name="文本框 47"/>
          <p:cNvSpPr txBox="1"/>
          <p:nvPr/>
        </p:nvSpPr>
        <p:spPr>
          <a:xfrm>
            <a:off x="10589405" y="3426677"/>
            <a:ext cx="1602087" cy="369332"/>
          </a:xfrm>
          <a:prstGeom prst="rect">
            <a:avLst/>
          </a:prstGeom>
          <a:noFill/>
        </p:spPr>
        <p:txBody>
          <a:bodyPr wrap="square" rtlCol="0">
            <a:spAutoFit/>
          </a:bodyPr>
          <a:lstStyle/>
          <a:p>
            <a:r>
              <a:rPr lang="zh-CN" altLang="en-US" dirty="0" smtClean="0">
                <a:solidFill>
                  <a:srgbClr val="0070C0"/>
                </a:solidFill>
                <a:latin typeface="+mj-ea"/>
                <a:ea typeface="+mj-ea"/>
              </a:rPr>
              <a:t>网站文献分布</a:t>
            </a:r>
            <a:endParaRPr lang="zh-CN" altLang="en-US" dirty="0">
              <a:solidFill>
                <a:srgbClr val="0070C0"/>
              </a:solidFill>
              <a:latin typeface="+mj-ea"/>
              <a:ea typeface="+mj-ea"/>
            </a:endParaRPr>
          </a:p>
        </p:txBody>
      </p:sp>
      <p:sp>
        <p:nvSpPr>
          <p:cNvPr id="49" name="文本框 48"/>
          <p:cNvSpPr txBox="1"/>
          <p:nvPr/>
        </p:nvSpPr>
        <p:spPr>
          <a:xfrm>
            <a:off x="10585426" y="1759277"/>
            <a:ext cx="1152128" cy="369332"/>
          </a:xfrm>
          <a:prstGeom prst="rect">
            <a:avLst/>
          </a:prstGeom>
          <a:noFill/>
        </p:spPr>
        <p:txBody>
          <a:bodyPr wrap="square" rtlCol="0">
            <a:spAutoFit/>
          </a:bodyPr>
          <a:lstStyle/>
          <a:p>
            <a:r>
              <a:rPr lang="zh-CN" altLang="en-US" dirty="0" smtClean="0">
                <a:solidFill>
                  <a:srgbClr val="0070C0"/>
                </a:solidFill>
                <a:latin typeface="+mj-ea"/>
                <a:ea typeface="+mj-ea"/>
              </a:rPr>
              <a:t>今日商讯</a:t>
            </a:r>
            <a:endParaRPr lang="zh-CN" altLang="en-US" dirty="0">
              <a:solidFill>
                <a:srgbClr val="0070C0"/>
              </a:solidFill>
              <a:latin typeface="+mj-ea"/>
              <a:ea typeface="+mj-ea"/>
            </a:endParaRPr>
          </a:p>
        </p:txBody>
      </p:sp>
      <p:sp>
        <p:nvSpPr>
          <p:cNvPr id="7" name="矩形 6"/>
          <p:cNvSpPr/>
          <p:nvPr/>
        </p:nvSpPr>
        <p:spPr>
          <a:xfrm>
            <a:off x="3903154" y="591621"/>
            <a:ext cx="5227638" cy="56023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3903154" y="1193007"/>
            <a:ext cx="3729943" cy="56627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3903153" y="1822251"/>
            <a:ext cx="3729943" cy="4097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3903153" y="2254796"/>
            <a:ext cx="3729943" cy="5502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3903153" y="2838914"/>
            <a:ext cx="3729943" cy="24812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3903153" y="5354056"/>
            <a:ext cx="3729943" cy="4063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a:off x="7660505" y="1205809"/>
            <a:ext cx="1470287" cy="15007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p:cNvSpPr/>
          <p:nvPr/>
        </p:nvSpPr>
        <p:spPr>
          <a:xfrm>
            <a:off x="7667490" y="2760550"/>
            <a:ext cx="1470287" cy="189287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p:cNvSpPr/>
          <p:nvPr/>
        </p:nvSpPr>
        <p:spPr>
          <a:xfrm>
            <a:off x="7667490" y="4705685"/>
            <a:ext cx="1470287" cy="105468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p:nvSpPr>
        <p:spPr>
          <a:xfrm>
            <a:off x="3896169" y="5811589"/>
            <a:ext cx="5234623" cy="58063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图片 8"/>
          <p:cNvPicPr>
            <a:picLocks noChangeAspect="1"/>
          </p:cNvPicPr>
          <p:nvPr/>
        </p:nvPicPr>
        <p:blipFill>
          <a:blip r:embed="rId1" cstate="print"/>
          <a:stretch>
            <a:fillRect/>
          </a:stretch>
        </p:blipFill>
        <p:spPr>
          <a:xfrm>
            <a:off x="376550" y="910213"/>
            <a:ext cx="6648450" cy="1828800"/>
          </a:xfrm>
          <a:prstGeom prst="rect">
            <a:avLst/>
          </a:prstGeom>
        </p:spPr>
      </p:pic>
      <p:sp>
        <p:nvSpPr>
          <p:cNvPr id="2" name="矩形 1"/>
          <p:cNvSpPr/>
          <p:nvPr/>
        </p:nvSpPr>
        <p:spPr>
          <a:xfrm>
            <a:off x="3456633" y="0"/>
            <a:ext cx="5832648" cy="431775"/>
          </a:xfrm>
          <a:prstGeom prst="rect">
            <a:avLst/>
          </a:prstGeom>
          <a:solidFill>
            <a:srgbClr val="F664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4464745" y="0"/>
            <a:ext cx="3816424" cy="400110"/>
          </a:xfrm>
          <a:prstGeom prst="rect">
            <a:avLst/>
          </a:prstGeom>
          <a:noFill/>
        </p:spPr>
        <p:txBody>
          <a:bodyPr wrap="square" rtlCol="0">
            <a:spAutoFit/>
          </a:bodyPr>
          <a:lstStyle/>
          <a:p>
            <a:r>
              <a:rPr lang="zh-CN" altLang="en-US" sz="2000" dirty="0" smtClean="0">
                <a:solidFill>
                  <a:schemeClr val="bg1"/>
                </a:solidFill>
                <a:latin typeface="+mj-ea"/>
                <a:ea typeface="+mj-ea"/>
              </a:rPr>
              <a:t>二、高校财经数据库的使用方法</a:t>
            </a:r>
            <a:endParaRPr lang="zh-CN" altLang="en-US" sz="2000" dirty="0">
              <a:solidFill>
                <a:schemeClr val="bg1"/>
              </a:solidFill>
              <a:latin typeface="+mj-ea"/>
              <a:ea typeface="+mj-ea"/>
            </a:endParaRPr>
          </a:p>
        </p:txBody>
      </p:sp>
      <p:pic>
        <p:nvPicPr>
          <p:cNvPr id="5" name="Picture 2" descr="D:\desk\公司logo\infobank-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29441" y="548019"/>
            <a:ext cx="1584177" cy="603836"/>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p:cNvSpPr txBox="1"/>
          <p:nvPr/>
        </p:nvSpPr>
        <p:spPr>
          <a:xfrm>
            <a:off x="648321" y="548019"/>
            <a:ext cx="1656184" cy="369332"/>
          </a:xfrm>
          <a:prstGeom prst="rect">
            <a:avLst/>
          </a:prstGeom>
          <a:noFill/>
        </p:spPr>
        <p:txBody>
          <a:bodyPr wrap="square" rtlCol="0">
            <a:spAutoFit/>
          </a:bodyPr>
          <a:lstStyle/>
          <a:p>
            <a:r>
              <a:rPr lang="zh-CN" altLang="en-US" dirty="0" smtClean="0">
                <a:solidFill>
                  <a:srgbClr val="C00000"/>
                </a:solidFill>
                <a:latin typeface="+mj-ea"/>
                <a:ea typeface="+mj-ea"/>
              </a:rPr>
              <a:t>二、简易检索</a:t>
            </a:r>
            <a:endParaRPr lang="zh-CN" altLang="en-US" dirty="0">
              <a:solidFill>
                <a:srgbClr val="C00000"/>
              </a:solidFill>
              <a:latin typeface="+mj-ea"/>
              <a:ea typeface="+mj-ea"/>
            </a:endParaRPr>
          </a:p>
        </p:txBody>
      </p:sp>
      <p:pic>
        <p:nvPicPr>
          <p:cNvPr id="7" name="图片 6"/>
          <p:cNvPicPr>
            <a:picLocks noChangeAspect="1"/>
          </p:cNvPicPr>
          <p:nvPr/>
        </p:nvPicPr>
        <p:blipFill>
          <a:blip r:embed="rId3" cstate="print"/>
          <a:stretch>
            <a:fillRect/>
          </a:stretch>
        </p:blipFill>
        <p:spPr>
          <a:xfrm>
            <a:off x="2904716" y="2772170"/>
            <a:ext cx="6648450" cy="1828800"/>
          </a:xfrm>
          <a:prstGeom prst="rect">
            <a:avLst/>
          </a:prstGeom>
        </p:spPr>
      </p:pic>
      <p:pic>
        <p:nvPicPr>
          <p:cNvPr id="8" name="图片 7"/>
          <p:cNvPicPr>
            <a:picLocks noChangeAspect="1"/>
          </p:cNvPicPr>
          <p:nvPr/>
        </p:nvPicPr>
        <p:blipFill>
          <a:blip r:embed="rId4" cstate="print"/>
          <a:stretch>
            <a:fillRect/>
          </a:stretch>
        </p:blipFill>
        <p:spPr>
          <a:xfrm>
            <a:off x="5955531" y="4600970"/>
            <a:ext cx="6667500" cy="1838325"/>
          </a:xfrm>
          <a:prstGeom prst="rect">
            <a:avLst/>
          </a:prstGeom>
        </p:spPr>
      </p:pic>
      <p:cxnSp>
        <p:nvCxnSpPr>
          <p:cNvPr id="12" name="直接箭头连接符 11"/>
          <p:cNvCxnSpPr/>
          <p:nvPr/>
        </p:nvCxnSpPr>
        <p:spPr>
          <a:xfrm>
            <a:off x="288281" y="1223863"/>
            <a:ext cx="864096" cy="0"/>
          </a:xfrm>
          <a:prstGeom prst="straightConnector1">
            <a:avLst/>
          </a:prstGeom>
          <a:ln>
            <a:solidFill>
              <a:srgbClr val="FF0000"/>
            </a:solidFill>
            <a:tailEnd type="triangle"/>
          </a:ln>
        </p:spPr>
        <p:style>
          <a:lnRef idx="2">
            <a:schemeClr val="accent2"/>
          </a:lnRef>
          <a:fillRef idx="0">
            <a:schemeClr val="accent2"/>
          </a:fillRef>
          <a:effectRef idx="1">
            <a:schemeClr val="accent2"/>
          </a:effectRef>
          <a:fontRef idx="minor">
            <a:schemeClr val="tx1"/>
          </a:fontRef>
        </p:style>
      </p:cxnSp>
      <p:cxnSp>
        <p:nvCxnSpPr>
          <p:cNvPr id="14" name="直接连接符 13"/>
          <p:cNvCxnSpPr/>
          <p:nvPr/>
        </p:nvCxnSpPr>
        <p:spPr>
          <a:xfrm>
            <a:off x="288281" y="1223863"/>
            <a:ext cx="0" cy="1872208"/>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sp>
        <p:nvSpPr>
          <p:cNvPr id="15" name="文本框 14"/>
          <p:cNvSpPr txBox="1"/>
          <p:nvPr/>
        </p:nvSpPr>
        <p:spPr>
          <a:xfrm>
            <a:off x="72257" y="3096071"/>
            <a:ext cx="1800493" cy="369332"/>
          </a:xfrm>
          <a:prstGeom prst="rect">
            <a:avLst/>
          </a:prstGeom>
          <a:noFill/>
        </p:spPr>
        <p:txBody>
          <a:bodyPr wrap="none" rtlCol="0">
            <a:spAutoFit/>
          </a:bodyPr>
          <a:lstStyle/>
          <a:p>
            <a:r>
              <a:rPr lang="zh-CN" altLang="en-US" dirty="0" smtClean="0">
                <a:solidFill>
                  <a:srgbClr val="FF0000"/>
                </a:solidFill>
                <a:latin typeface="+mj-ea"/>
                <a:ea typeface="+mj-ea"/>
              </a:rPr>
              <a:t>输入检索关键词</a:t>
            </a:r>
            <a:endParaRPr lang="zh-CN" altLang="en-US" dirty="0">
              <a:solidFill>
                <a:srgbClr val="FF0000"/>
              </a:solidFill>
              <a:latin typeface="+mj-ea"/>
              <a:ea typeface="+mj-ea"/>
            </a:endParaRPr>
          </a:p>
        </p:txBody>
      </p:sp>
      <p:cxnSp>
        <p:nvCxnSpPr>
          <p:cNvPr id="17" name="直接箭头连接符 16"/>
          <p:cNvCxnSpPr/>
          <p:nvPr/>
        </p:nvCxnSpPr>
        <p:spPr>
          <a:xfrm flipH="1">
            <a:off x="5256833" y="1511895"/>
            <a:ext cx="2736304" cy="0"/>
          </a:xfrm>
          <a:prstGeom prst="straightConnector1">
            <a:avLst/>
          </a:prstGeom>
          <a:ln>
            <a:solidFill>
              <a:srgbClr val="FF0000"/>
            </a:solidFill>
            <a:tailEnd type="triangle"/>
          </a:ln>
        </p:spPr>
        <p:style>
          <a:lnRef idx="2">
            <a:schemeClr val="accent2"/>
          </a:lnRef>
          <a:fillRef idx="0">
            <a:schemeClr val="accent2"/>
          </a:fillRef>
          <a:effectRef idx="1">
            <a:schemeClr val="accent2"/>
          </a:effectRef>
          <a:fontRef idx="minor">
            <a:schemeClr val="tx1"/>
          </a:fontRef>
        </p:style>
      </p:cxnSp>
      <p:sp>
        <p:nvSpPr>
          <p:cNvPr id="18" name="文本框 17"/>
          <p:cNvSpPr txBox="1"/>
          <p:nvPr/>
        </p:nvSpPr>
        <p:spPr>
          <a:xfrm>
            <a:off x="8065145" y="1327229"/>
            <a:ext cx="1107996" cy="369332"/>
          </a:xfrm>
          <a:prstGeom prst="rect">
            <a:avLst/>
          </a:prstGeom>
          <a:noFill/>
        </p:spPr>
        <p:txBody>
          <a:bodyPr wrap="none" rtlCol="0">
            <a:spAutoFit/>
          </a:bodyPr>
          <a:lstStyle/>
          <a:p>
            <a:r>
              <a:rPr lang="zh-CN" altLang="en-US" dirty="0" smtClean="0">
                <a:solidFill>
                  <a:srgbClr val="FF0000"/>
                </a:solidFill>
                <a:latin typeface="+mj-ea"/>
                <a:ea typeface="+mj-ea"/>
              </a:rPr>
              <a:t>选择子库</a:t>
            </a:r>
            <a:endParaRPr lang="zh-CN" altLang="en-US" dirty="0">
              <a:solidFill>
                <a:srgbClr val="FF0000"/>
              </a:solidFill>
              <a:latin typeface="+mj-ea"/>
              <a:ea typeface="+mj-ea"/>
            </a:endParaRPr>
          </a:p>
        </p:txBody>
      </p:sp>
      <p:cxnSp>
        <p:nvCxnSpPr>
          <p:cNvPr id="19" name="直接箭头连接符 18"/>
          <p:cNvCxnSpPr/>
          <p:nvPr/>
        </p:nvCxnSpPr>
        <p:spPr>
          <a:xfrm>
            <a:off x="2304505" y="3600127"/>
            <a:ext cx="1368152" cy="0"/>
          </a:xfrm>
          <a:prstGeom prst="straightConnector1">
            <a:avLst/>
          </a:prstGeom>
          <a:ln>
            <a:solidFill>
              <a:srgbClr val="FF0000"/>
            </a:solidFill>
            <a:tailEnd type="triangle"/>
          </a:ln>
        </p:spPr>
        <p:style>
          <a:lnRef idx="2">
            <a:schemeClr val="accent2"/>
          </a:lnRef>
          <a:fillRef idx="0">
            <a:schemeClr val="accent2"/>
          </a:fillRef>
          <a:effectRef idx="1">
            <a:schemeClr val="accent2"/>
          </a:effectRef>
          <a:fontRef idx="minor">
            <a:schemeClr val="tx1"/>
          </a:fontRef>
        </p:style>
      </p:cxnSp>
      <p:cxnSp>
        <p:nvCxnSpPr>
          <p:cNvPr id="21" name="直接连接符 20"/>
          <p:cNvCxnSpPr/>
          <p:nvPr/>
        </p:nvCxnSpPr>
        <p:spPr>
          <a:xfrm>
            <a:off x="2304505" y="3600127"/>
            <a:ext cx="0" cy="936104"/>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sp>
        <p:nvSpPr>
          <p:cNvPr id="23" name="文本框 22"/>
          <p:cNvSpPr txBox="1"/>
          <p:nvPr/>
        </p:nvSpPr>
        <p:spPr>
          <a:xfrm>
            <a:off x="1512417" y="4536231"/>
            <a:ext cx="1569660" cy="369332"/>
          </a:xfrm>
          <a:prstGeom prst="rect">
            <a:avLst/>
          </a:prstGeom>
          <a:noFill/>
        </p:spPr>
        <p:txBody>
          <a:bodyPr wrap="none" rtlCol="0">
            <a:spAutoFit/>
          </a:bodyPr>
          <a:lstStyle/>
          <a:p>
            <a:r>
              <a:rPr lang="zh-CN" altLang="en-US" dirty="0" smtClean="0">
                <a:solidFill>
                  <a:srgbClr val="FF0000"/>
                </a:solidFill>
                <a:latin typeface="+mj-ea"/>
                <a:ea typeface="+mj-ea"/>
              </a:rPr>
              <a:t>选择检索范围</a:t>
            </a:r>
            <a:endParaRPr lang="zh-CN" altLang="en-US" dirty="0">
              <a:solidFill>
                <a:srgbClr val="FF0000"/>
              </a:solidFill>
              <a:latin typeface="+mj-ea"/>
              <a:ea typeface="+mj-ea"/>
            </a:endParaRPr>
          </a:p>
        </p:txBody>
      </p:sp>
      <p:cxnSp>
        <p:nvCxnSpPr>
          <p:cNvPr id="24" name="直接箭头连接符 23"/>
          <p:cNvCxnSpPr/>
          <p:nvPr/>
        </p:nvCxnSpPr>
        <p:spPr>
          <a:xfrm>
            <a:off x="5400849" y="5616351"/>
            <a:ext cx="2448272" cy="0"/>
          </a:xfrm>
          <a:prstGeom prst="straightConnector1">
            <a:avLst/>
          </a:prstGeom>
          <a:ln>
            <a:solidFill>
              <a:srgbClr val="FF0000"/>
            </a:solidFill>
            <a:tailEnd type="triangle"/>
          </a:ln>
        </p:spPr>
        <p:style>
          <a:lnRef idx="2">
            <a:schemeClr val="accent2"/>
          </a:lnRef>
          <a:fillRef idx="0">
            <a:schemeClr val="accent2"/>
          </a:fillRef>
          <a:effectRef idx="1">
            <a:schemeClr val="accent2"/>
          </a:effectRef>
          <a:fontRef idx="minor">
            <a:schemeClr val="tx1"/>
          </a:fontRef>
        </p:style>
      </p:cxnSp>
      <p:sp>
        <p:nvSpPr>
          <p:cNvPr id="26" name="文本框 25"/>
          <p:cNvSpPr txBox="1"/>
          <p:nvPr/>
        </p:nvSpPr>
        <p:spPr>
          <a:xfrm>
            <a:off x="3888681" y="5431685"/>
            <a:ext cx="1569660" cy="369332"/>
          </a:xfrm>
          <a:prstGeom prst="rect">
            <a:avLst/>
          </a:prstGeom>
          <a:noFill/>
        </p:spPr>
        <p:txBody>
          <a:bodyPr wrap="none" rtlCol="0">
            <a:spAutoFit/>
          </a:bodyPr>
          <a:lstStyle/>
          <a:p>
            <a:r>
              <a:rPr lang="zh-CN" altLang="en-US" dirty="0" smtClean="0">
                <a:solidFill>
                  <a:srgbClr val="FF0000"/>
                </a:solidFill>
                <a:latin typeface="+mj-ea"/>
                <a:ea typeface="+mj-ea"/>
              </a:rPr>
              <a:t>选择逻辑关系</a:t>
            </a:r>
            <a:endParaRPr lang="zh-CN" altLang="en-US" dirty="0">
              <a:solidFill>
                <a:srgbClr val="FF0000"/>
              </a:solidFill>
              <a:latin typeface="+mj-ea"/>
              <a:ea typeface="+mj-ea"/>
            </a:endParaRPr>
          </a:p>
        </p:txBody>
      </p:sp>
      <p:cxnSp>
        <p:nvCxnSpPr>
          <p:cNvPr id="28" name="直接箭头连接符 27"/>
          <p:cNvCxnSpPr/>
          <p:nvPr/>
        </p:nvCxnSpPr>
        <p:spPr>
          <a:xfrm>
            <a:off x="11161489" y="3600127"/>
            <a:ext cx="0" cy="1224136"/>
          </a:xfrm>
          <a:prstGeom prst="straightConnector1">
            <a:avLst/>
          </a:prstGeom>
          <a:ln>
            <a:solidFill>
              <a:srgbClr val="FF0000"/>
            </a:solidFill>
            <a:tailEnd type="triangle"/>
          </a:ln>
        </p:spPr>
        <p:style>
          <a:lnRef idx="2">
            <a:schemeClr val="accent2"/>
          </a:lnRef>
          <a:fillRef idx="0">
            <a:schemeClr val="accent2"/>
          </a:fillRef>
          <a:effectRef idx="1">
            <a:schemeClr val="accent2"/>
          </a:effectRef>
          <a:fontRef idx="minor">
            <a:schemeClr val="tx1"/>
          </a:fontRef>
        </p:style>
      </p:cxnSp>
      <p:sp>
        <p:nvSpPr>
          <p:cNvPr id="29" name="文本框 28"/>
          <p:cNvSpPr txBox="1"/>
          <p:nvPr/>
        </p:nvSpPr>
        <p:spPr>
          <a:xfrm>
            <a:off x="9505305" y="3228634"/>
            <a:ext cx="3550972" cy="369332"/>
          </a:xfrm>
          <a:prstGeom prst="rect">
            <a:avLst/>
          </a:prstGeom>
          <a:noFill/>
        </p:spPr>
        <p:txBody>
          <a:bodyPr wrap="none" rtlCol="0">
            <a:spAutoFit/>
          </a:bodyPr>
          <a:lstStyle/>
          <a:p>
            <a:r>
              <a:rPr lang="zh-CN" altLang="en-US" dirty="0" smtClean="0">
                <a:solidFill>
                  <a:srgbClr val="FF0000"/>
                </a:solidFill>
                <a:latin typeface="+mj-ea"/>
                <a:ea typeface="+mj-ea"/>
              </a:rPr>
              <a:t>点击可查看</a:t>
            </a:r>
            <a:r>
              <a:rPr lang="en-US" altLang="zh-CN" dirty="0" smtClean="0">
                <a:solidFill>
                  <a:srgbClr val="FF0000"/>
                </a:solidFill>
                <a:latin typeface="+mj-ea"/>
                <a:ea typeface="+mj-ea"/>
              </a:rPr>
              <a:t>7</a:t>
            </a:r>
            <a:r>
              <a:rPr lang="zh-CN" altLang="en-US" dirty="0" smtClean="0">
                <a:solidFill>
                  <a:srgbClr val="FF0000"/>
                </a:solidFill>
                <a:latin typeface="+mj-ea"/>
                <a:ea typeface="+mj-ea"/>
              </a:rPr>
              <a:t>个日常更新子库简介</a:t>
            </a:r>
            <a:endParaRPr lang="zh-CN" altLang="en-US" dirty="0">
              <a:solidFill>
                <a:srgbClr val="FF0000"/>
              </a:solidFill>
              <a:latin typeface="+mj-ea"/>
              <a:ea typeface="+mj-ea"/>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图片 7"/>
          <p:cNvPicPr>
            <a:picLocks noChangeAspect="1"/>
          </p:cNvPicPr>
          <p:nvPr/>
        </p:nvPicPr>
        <p:blipFill>
          <a:blip r:embed="rId1" cstate="print"/>
          <a:stretch>
            <a:fillRect/>
          </a:stretch>
        </p:blipFill>
        <p:spPr>
          <a:xfrm>
            <a:off x="6593943" y="1871935"/>
            <a:ext cx="6163828" cy="4384447"/>
          </a:xfrm>
          <a:prstGeom prst="rect">
            <a:avLst/>
          </a:prstGeom>
        </p:spPr>
      </p:pic>
      <p:pic>
        <p:nvPicPr>
          <p:cNvPr id="7" name="图片 6"/>
          <p:cNvPicPr>
            <a:picLocks noChangeAspect="1"/>
          </p:cNvPicPr>
          <p:nvPr/>
        </p:nvPicPr>
        <p:blipFill>
          <a:blip r:embed="rId2" cstate="print"/>
          <a:stretch>
            <a:fillRect/>
          </a:stretch>
        </p:blipFill>
        <p:spPr>
          <a:xfrm>
            <a:off x="533096" y="975944"/>
            <a:ext cx="5371809" cy="5276585"/>
          </a:xfrm>
          <a:prstGeom prst="rect">
            <a:avLst/>
          </a:prstGeom>
        </p:spPr>
      </p:pic>
      <p:sp>
        <p:nvSpPr>
          <p:cNvPr id="2" name="矩形 1"/>
          <p:cNvSpPr/>
          <p:nvPr/>
        </p:nvSpPr>
        <p:spPr>
          <a:xfrm>
            <a:off x="3456633" y="0"/>
            <a:ext cx="5832648" cy="431775"/>
          </a:xfrm>
          <a:prstGeom prst="rect">
            <a:avLst/>
          </a:prstGeom>
          <a:solidFill>
            <a:srgbClr val="F664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4464745" y="0"/>
            <a:ext cx="3816424" cy="400110"/>
          </a:xfrm>
          <a:prstGeom prst="rect">
            <a:avLst/>
          </a:prstGeom>
          <a:noFill/>
        </p:spPr>
        <p:txBody>
          <a:bodyPr wrap="square" rtlCol="0">
            <a:spAutoFit/>
          </a:bodyPr>
          <a:lstStyle/>
          <a:p>
            <a:r>
              <a:rPr lang="zh-CN" altLang="en-US" sz="2000" dirty="0" smtClean="0">
                <a:solidFill>
                  <a:schemeClr val="bg1"/>
                </a:solidFill>
                <a:latin typeface="+mj-ea"/>
                <a:ea typeface="+mj-ea"/>
              </a:rPr>
              <a:t>二、高校财经数据库的使用方法</a:t>
            </a:r>
            <a:endParaRPr lang="zh-CN" altLang="en-US" sz="2000" dirty="0">
              <a:solidFill>
                <a:schemeClr val="bg1"/>
              </a:solidFill>
              <a:latin typeface="+mj-ea"/>
              <a:ea typeface="+mj-ea"/>
            </a:endParaRPr>
          </a:p>
        </p:txBody>
      </p:sp>
      <p:pic>
        <p:nvPicPr>
          <p:cNvPr id="5" name="Picture 2" descr="D:\desk\公司logo\infobank-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29441" y="548019"/>
            <a:ext cx="1584177" cy="603836"/>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p:cNvSpPr txBox="1"/>
          <p:nvPr/>
        </p:nvSpPr>
        <p:spPr>
          <a:xfrm>
            <a:off x="648321" y="548019"/>
            <a:ext cx="1656184" cy="369332"/>
          </a:xfrm>
          <a:prstGeom prst="rect">
            <a:avLst/>
          </a:prstGeom>
          <a:noFill/>
        </p:spPr>
        <p:txBody>
          <a:bodyPr wrap="square" rtlCol="0">
            <a:spAutoFit/>
          </a:bodyPr>
          <a:lstStyle/>
          <a:p>
            <a:r>
              <a:rPr lang="zh-CN" altLang="en-US" dirty="0" smtClean="0">
                <a:solidFill>
                  <a:srgbClr val="C00000"/>
                </a:solidFill>
                <a:latin typeface="+mj-ea"/>
                <a:ea typeface="+mj-ea"/>
              </a:rPr>
              <a:t>二、简易检索</a:t>
            </a:r>
            <a:endParaRPr lang="zh-CN" altLang="en-US" dirty="0">
              <a:solidFill>
                <a:srgbClr val="C00000"/>
              </a:solidFill>
              <a:latin typeface="+mj-ea"/>
              <a:ea typeface="+mj-ea"/>
            </a:endParaRPr>
          </a:p>
        </p:txBody>
      </p:sp>
      <p:sp>
        <p:nvSpPr>
          <p:cNvPr id="10" name="椭圆 9"/>
          <p:cNvSpPr/>
          <p:nvPr/>
        </p:nvSpPr>
        <p:spPr>
          <a:xfrm>
            <a:off x="432297" y="2592015"/>
            <a:ext cx="432048" cy="1440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2281233" y="1624049"/>
            <a:ext cx="1008112" cy="2612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6336953" y="5499099"/>
            <a:ext cx="1008112" cy="2612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1044365" y="2330747"/>
            <a:ext cx="900100" cy="2612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6569023" y="5805629"/>
            <a:ext cx="2216202" cy="2612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3456633" y="0"/>
            <a:ext cx="5832648" cy="431775"/>
          </a:xfrm>
          <a:prstGeom prst="rect">
            <a:avLst/>
          </a:prstGeom>
          <a:solidFill>
            <a:srgbClr val="F664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4464745" y="0"/>
            <a:ext cx="3816424" cy="400110"/>
          </a:xfrm>
          <a:prstGeom prst="rect">
            <a:avLst/>
          </a:prstGeom>
          <a:noFill/>
        </p:spPr>
        <p:txBody>
          <a:bodyPr wrap="square" rtlCol="0">
            <a:spAutoFit/>
          </a:bodyPr>
          <a:lstStyle/>
          <a:p>
            <a:r>
              <a:rPr lang="zh-CN" altLang="en-US" sz="2000" dirty="0" smtClean="0">
                <a:solidFill>
                  <a:schemeClr val="bg1"/>
                </a:solidFill>
                <a:latin typeface="+mj-ea"/>
                <a:ea typeface="+mj-ea"/>
              </a:rPr>
              <a:t>二、高校财经数据库的使用方法</a:t>
            </a:r>
            <a:endParaRPr lang="zh-CN" altLang="en-US" sz="2000" dirty="0">
              <a:solidFill>
                <a:schemeClr val="bg1"/>
              </a:solidFill>
              <a:latin typeface="+mj-ea"/>
              <a:ea typeface="+mj-ea"/>
            </a:endParaRPr>
          </a:p>
        </p:txBody>
      </p:sp>
      <p:pic>
        <p:nvPicPr>
          <p:cNvPr id="5" name="Picture 2" descr="D:\desk\公司logo\infobank-logo.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0729441" y="548019"/>
            <a:ext cx="1584177" cy="603836"/>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p:cNvSpPr txBox="1"/>
          <p:nvPr/>
        </p:nvSpPr>
        <p:spPr>
          <a:xfrm>
            <a:off x="648321" y="548019"/>
            <a:ext cx="1656184" cy="369332"/>
          </a:xfrm>
          <a:prstGeom prst="rect">
            <a:avLst/>
          </a:prstGeom>
          <a:noFill/>
        </p:spPr>
        <p:txBody>
          <a:bodyPr wrap="square" rtlCol="0">
            <a:spAutoFit/>
          </a:bodyPr>
          <a:lstStyle/>
          <a:p>
            <a:r>
              <a:rPr lang="zh-CN" altLang="en-US" dirty="0" smtClean="0">
                <a:solidFill>
                  <a:srgbClr val="C00000"/>
                </a:solidFill>
                <a:latin typeface="+mj-ea"/>
                <a:ea typeface="+mj-ea"/>
              </a:rPr>
              <a:t>二、简易检索</a:t>
            </a:r>
            <a:endParaRPr lang="zh-CN" altLang="en-US" dirty="0">
              <a:solidFill>
                <a:srgbClr val="C00000"/>
              </a:solidFill>
              <a:latin typeface="+mj-ea"/>
              <a:ea typeface="+mj-ea"/>
            </a:endParaRPr>
          </a:p>
        </p:txBody>
      </p:sp>
      <p:pic>
        <p:nvPicPr>
          <p:cNvPr id="6" name="图片 5"/>
          <p:cNvPicPr>
            <a:picLocks noChangeAspect="1"/>
          </p:cNvPicPr>
          <p:nvPr/>
        </p:nvPicPr>
        <p:blipFill>
          <a:blip r:embed="rId2" cstate="print"/>
          <a:stretch>
            <a:fillRect/>
          </a:stretch>
        </p:blipFill>
        <p:spPr>
          <a:xfrm>
            <a:off x="3744665" y="449223"/>
            <a:ext cx="4486783" cy="5904656"/>
          </a:xfrm>
          <a:prstGeom prst="rect">
            <a:avLst/>
          </a:prstGeom>
        </p:spPr>
      </p:pic>
      <p:sp>
        <p:nvSpPr>
          <p:cNvPr id="7" name="椭圆 6"/>
          <p:cNvSpPr/>
          <p:nvPr/>
        </p:nvSpPr>
        <p:spPr>
          <a:xfrm>
            <a:off x="7129041" y="1079847"/>
            <a:ext cx="504056"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960689" y="935831"/>
            <a:ext cx="504056"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3960689" y="1101171"/>
            <a:ext cx="504056"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5292837" y="917351"/>
            <a:ext cx="504056"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5307039" y="1133375"/>
            <a:ext cx="504056"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3836969" y="4248199"/>
            <a:ext cx="627776"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7417073" y="452291"/>
            <a:ext cx="504056"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3456633" y="0"/>
            <a:ext cx="5832648" cy="431775"/>
          </a:xfrm>
          <a:prstGeom prst="rect">
            <a:avLst/>
          </a:prstGeom>
          <a:solidFill>
            <a:srgbClr val="F664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4464745" y="0"/>
            <a:ext cx="3816424" cy="400110"/>
          </a:xfrm>
          <a:prstGeom prst="rect">
            <a:avLst/>
          </a:prstGeom>
          <a:noFill/>
        </p:spPr>
        <p:txBody>
          <a:bodyPr wrap="square" rtlCol="0">
            <a:spAutoFit/>
          </a:bodyPr>
          <a:lstStyle/>
          <a:p>
            <a:r>
              <a:rPr lang="zh-CN" altLang="en-US" sz="2000" dirty="0" smtClean="0">
                <a:solidFill>
                  <a:schemeClr val="bg1"/>
                </a:solidFill>
                <a:latin typeface="+mj-ea"/>
                <a:ea typeface="+mj-ea"/>
              </a:rPr>
              <a:t>二、高校财经数据库的使用方法</a:t>
            </a:r>
            <a:endParaRPr lang="zh-CN" altLang="en-US" sz="2000" dirty="0">
              <a:solidFill>
                <a:schemeClr val="bg1"/>
              </a:solidFill>
              <a:latin typeface="+mj-ea"/>
              <a:ea typeface="+mj-ea"/>
            </a:endParaRPr>
          </a:p>
        </p:txBody>
      </p:sp>
      <p:pic>
        <p:nvPicPr>
          <p:cNvPr id="5" name="Picture 2" descr="D:\desk\公司logo\infobank-logo.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0729441" y="548019"/>
            <a:ext cx="1584177" cy="603836"/>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p:cNvSpPr txBox="1"/>
          <p:nvPr/>
        </p:nvSpPr>
        <p:spPr>
          <a:xfrm>
            <a:off x="648321" y="548019"/>
            <a:ext cx="1656184" cy="369332"/>
          </a:xfrm>
          <a:prstGeom prst="rect">
            <a:avLst/>
          </a:prstGeom>
          <a:noFill/>
        </p:spPr>
        <p:txBody>
          <a:bodyPr wrap="square" rtlCol="0">
            <a:spAutoFit/>
          </a:bodyPr>
          <a:lstStyle/>
          <a:p>
            <a:r>
              <a:rPr lang="zh-CN" altLang="en-US" dirty="0" smtClean="0">
                <a:solidFill>
                  <a:srgbClr val="C00000"/>
                </a:solidFill>
                <a:latin typeface="+mj-ea"/>
                <a:ea typeface="+mj-ea"/>
              </a:rPr>
              <a:t>二、</a:t>
            </a:r>
            <a:r>
              <a:rPr lang="zh-CN" altLang="en-US" dirty="0">
                <a:solidFill>
                  <a:srgbClr val="C00000"/>
                </a:solidFill>
                <a:latin typeface="+mj-ea"/>
                <a:ea typeface="+mj-ea"/>
              </a:rPr>
              <a:t>专业</a:t>
            </a:r>
            <a:r>
              <a:rPr lang="zh-CN" altLang="en-US" dirty="0" smtClean="0">
                <a:solidFill>
                  <a:srgbClr val="C00000"/>
                </a:solidFill>
                <a:latin typeface="+mj-ea"/>
                <a:ea typeface="+mj-ea"/>
              </a:rPr>
              <a:t>检索</a:t>
            </a:r>
            <a:endParaRPr lang="zh-CN" altLang="en-US" dirty="0">
              <a:solidFill>
                <a:srgbClr val="C00000"/>
              </a:solidFill>
              <a:latin typeface="+mj-ea"/>
              <a:ea typeface="+mj-ea"/>
            </a:endParaRPr>
          </a:p>
        </p:txBody>
      </p:sp>
      <p:pic>
        <p:nvPicPr>
          <p:cNvPr id="6" name="图片 5"/>
          <p:cNvPicPr>
            <a:picLocks noChangeAspect="1"/>
          </p:cNvPicPr>
          <p:nvPr/>
        </p:nvPicPr>
        <p:blipFill>
          <a:blip r:embed="rId2" cstate="print"/>
          <a:stretch>
            <a:fillRect/>
          </a:stretch>
        </p:blipFill>
        <p:spPr>
          <a:xfrm>
            <a:off x="3168601" y="1943943"/>
            <a:ext cx="6667500" cy="1876425"/>
          </a:xfrm>
          <a:prstGeom prst="rect">
            <a:avLst/>
          </a:prstGeom>
        </p:spPr>
      </p:pic>
      <p:sp>
        <p:nvSpPr>
          <p:cNvPr id="7" name="椭圆 6"/>
          <p:cNvSpPr/>
          <p:nvPr/>
        </p:nvSpPr>
        <p:spPr>
          <a:xfrm>
            <a:off x="6985025" y="2520007"/>
            <a:ext cx="1152128" cy="3621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3456633" y="0"/>
            <a:ext cx="5832648" cy="431775"/>
          </a:xfrm>
          <a:prstGeom prst="rect">
            <a:avLst/>
          </a:prstGeom>
          <a:solidFill>
            <a:srgbClr val="F664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4464745" y="0"/>
            <a:ext cx="3816424" cy="400110"/>
          </a:xfrm>
          <a:prstGeom prst="rect">
            <a:avLst/>
          </a:prstGeom>
          <a:noFill/>
        </p:spPr>
        <p:txBody>
          <a:bodyPr wrap="square" rtlCol="0">
            <a:spAutoFit/>
          </a:bodyPr>
          <a:lstStyle/>
          <a:p>
            <a:r>
              <a:rPr lang="zh-CN" altLang="en-US" sz="2000" dirty="0" smtClean="0">
                <a:solidFill>
                  <a:schemeClr val="bg1"/>
                </a:solidFill>
                <a:latin typeface="+mj-ea"/>
                <a:ea typeface="+mj-ea"/>
              </a:rPr>
              <a:t>二、高校财经数据库的使用方法</a:t>
            </a:r>
            <a:endParaRPr lang="zh-CN" altLang="en-US" sz="2000" dirty="0">
              <a:solidFill>
                <a:schemeClr val="bg1"/>
              </a:solidFill>
              <a:latin typeface="+mj-ea"/>
              <a:ea typeface="+mj-ea"/>
            </a:endParaRPr>
          </a:p>
        </p:txBody>
      </p:sp>
      <p:pic>
        <p:nvPicPr>
          <p:cNvPr id="5" name="Picture 2" descr="D:\desk\公司logo\infobank-logo.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0729441" y="548019"/>
            <a:ext cx="1584177" cy="603836"/>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p:cNvSpPr txBox="1"/>
          <p:nvPr/>
        </p:nvSpPr>
        <p:spPr>
          <a:xfrm>
            <a:off x="648321" y="548019"/>
            <a:ext cx="1656184" cy="369332"/>
          </a:xfrm>
          <a:prstGeom prst="rect">
            <a:avLst/>
          </a:prstGeom>
          <a:noFill/>
        </p:spPr>
        <p:txBody>
          <a:bodyPr wrap="square" rtlCol="0">
            <a:spAutoFit/>
          </a:bodyPr>
          <a:lstStyle/>
          <a:p>
            <a:r>
              <a:rPr lang="zh-CN" altLang="en-US" dirty="0" smtClean="0">
                <a:solidFill>
                  <a:srgbClr val="C00000"/>
                </a:solidFill>
                <a:latin typeface="+mj-ea"/>
                <a:ea typeface="+mj-ea"/>
              </a:rPr>
              <a:t>二、</a:t>
            </a:r>
            <a:r>
              <a:rPr lang="zh-CN" altLang="en-US" dirty="0">
                <a:solidFill>
                  <a:srgbClr val="C00000"/>
                </a:solidFill>
                <a:latin typeface="+mj-ea"/>
                <a:ea typeface="+mj-ea"/>
              </a:rPr>
              <a:t>专业</a:t>
            </a:r>
            <a:r>
              <a:rPr lang="zh-CN" altLang="en-US" dirty="0" smtClean="0">
                <a:solidFill>
                  <a:srgbClr val="C00000"/>
                </a:solidFill>
                <a:latin typeface="+mj-ea"/>
                <a:ea typeface="+mj-ea"/>
              </a:rPr>
              <a:t>检索</a:t>
            </a:r>
            <a:endParaRPr lang="zh-CN" altLang="en-US" dirty="0">
              <a:solidFill>
                <a:srgbClr val="C00000"/>
              </a:solidFill>
              <a:latin typeface="+mj-ea"/>
              <a:ea typeface="+mj-ea"/>
            </a:endParaRPr>
          </a:p>
        </p:txBody>
      </p:sp>
      <p:pic>
        <p:nvPicPr>
          <p:cNvPr id="6" name="图片 5"/>
          <p:cNvPicPr>
            <a:picLocks noChangeAspect="1"/>
          </p:cNvPicPr>
          <p:nvPr/>
        </p:nvPicPr>
        <p:blipFill>
          <a:blip r:embed="rId2" cstate="print"/>
          <a:stretch>
            <a:fillRect/>
          </a:stretch>
        </p:blipFill>
        <p:spPr>
          <a:xfrm>
            <a:off x="2448521" y="548019"/>
            <a:ext cx="7488832" cy="5776210"/>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3456633" y="0"/>
            <a:ext cx="5832648" cy="431775"/>
          </a:xfrm>
          <a:prstGeom prst="rect">
            <a:avLst/>
          </a:prstGeom>
          <a:solidFill>
            <a:srgbClr val="F664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4464745" y="0"/>
            <a:ext cx="3816424" cy="400110"/>
          </a:xfrm>
          <a:prstGeom prst="rect">
            <a:avLst/>
          </a:prstGeom>
          <a:noFill/>
        </p:spPr>
        <p:txBody>
          <a:bodyPr wrap="square" rtlCol="0">
            <a:spAutoFit/>
          </a:bodyPr>
          <a:lstStyle/>
          <a:p>
            <a:r>
              <a:rPr lang="zh-CN" altLang="en-US" sz="2000" dirty="0" smtClean="0">
                <a:solidFill>
                  <a:schemeClr val="bg1"/>
                </a:solidFill>
                <a:latin typeface="+mj-ea"/>
                <a:ea typeface="+mj-ea"/>
              </a:rPr>
              <a:t>二、高校财经数据库的使用方法</a:t>
            </a:r>
            <a:endParaRPr lang="zh-CN" altLang="en-US" sz="2000" dirty="0">
              <a:solidFill>
                <a:schemeClr val="bg1"/>
              </a:solidFill>
              <a:latin typeface="+mj-ea"/>
              <a:ea typeface="+mj-ea"/>
            </a:endParaRPr>
          </a:p>
        </p:txBody>
      </p:sp>
      <p:pic>
        <p:nvPicPr>
          <p:cNvPr id="5" name="Picture 2" descr="D:\desk\公司logo\infobank-logo.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0729441" y="548019"/>
            <a:ext cx="1584177" cy="603836"/>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p:cNvSpPr txBox="1"/>
          <p:nvPr/>
        </p:nvSpPr>
        <p:spPr>
          <a:xfrm>
            <a:off x="648321" y="548019"/>
            <a:ext cx="1656184" cy="369332"/>
          </a:xfrm>
          <a:prstGeom prst="rect">
            <a:avLst/>
          </a:prstGeom>
          <a:noFill/>
        </p:spPr>
        <p:txBody>
          <a:bodyPr wrap="square" rtlCol="0">
            <a:spAutoFit/>
          </a:bodyPr>
          <a:lstStyle/>
          <a:p>
            <a:r>
              <a:rPr lang="zh-CN" altLang="en-US" dirty="0" smtClean="0">
                <a:solidFill>
                  <a:srgbClr val="C00000"/>
                </a:solidFill>
                <a:latin typeface="+mj-ea"/>
                <a:ea typeface="+mj-ea"/>
              </a:rPr>
              <a:t>二、</a:t>
            </a:r>
            <a:r>
              <a:rPr lang="zh-CN" altLang="en-US" dirty="0">
                <a:solidFill>
                  <a:srgbClr val="C00000"/>
                </a:solidFill>
                <a:latin typeface="+mj-ea"/>
                <a:ea typeface="+mj-ea"/>
              </a:rPr>
              <a:t>专业</a:t>
            </a:r>
            <a:r>
              <a:rPr lang="zh-CN" altLang="en-US" dirty="0" smtClean="0">
                <a:solidFill>
                  <a:srgbClr val="C00000"/>
                </a:solidFill>
                <a:latin typeface="+mj-ea"/>
                <a:ea typeface="+mj-ea"/>
              </a:rPr>
              <a:t>检索</a:t>
            </a:r>
            <a:endParaRPr lang="zh-CN" altLang="en-US" dirty="0">
              <a:solidFill>
                <a:srgbClr val="C00000"/>
              </a:solidFill>
              <a:latin typeface="+mj-ea"/>
              <a:ea typeface="+mj-ea"/>
            </a:endParaRPr>
          </a:p>
        </p:txBody>
      </p:sp>
      <p:pic>
        <p:nvPicPr>
          <p:cNvPr id="7" name="图片 6"/>
          <p:cNvPicPr>
            <a:picLocks noChangeAspect="1"/>
          </p:cNvPicPr>
          <p:nvPr/>
        </p:nvPicPr>
        <p:blipFill>
          <a:blip r:embed="rId2" cstate="print"/>
          <a:stretch>
            <a:fillRect/>
          </a:stretch>
        </p:blipFill>
        <p:spPr>
          <a:xfrm>
            <a:off x="1885156" y="1568449"/>
            <a:ext cx="9191625" cy="3343275"/>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3456633" y="0"/>
            <a:ext cx="5832648" cy="431775"/>
          </a:xfrm>
          <a:prstGeom prst="rect">
            <a:avLst/>
          </a:prstGeom>
          <a:solidFill>
            <a:srgbClr val="F664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4464745" y="0"/>
            <a:ext cx="3816424" cy="400110"/>
          </a:xfrm>
          <a:prstGeom prst="rect">
            <a:avLst/>
          </a:prstGeom>
          <a:noFill/>
        </p:spPr>
        <p:txBody>
          <a:bodyPr wrap="square" rtlCol="0">
            <a:spAutoFit/>
          </a:bodyPr>
          <a:lstStyle/>
          <a:p>
            <a:r>
              <a:rPr lang="zh-CN" altLang="en-US" sz="2000" dirty="0" smtClean="0">
                <a:solidFill>
                  <a:schemeClr val="bg1"/>
                </a:solidFill>
                <a:latin typeface="+mj-ea"/>
                <a:ea typeface="+mj-ea"/>
              </a:rPr>
              <a:t>二、高校财经数据库的使用方法</a:t>
            </a:r>
            <a:endParaRPr lang="zh-CN" altLang="en-US" sz="2000" dirty="0">
              <a:solidFill>
                <a:schemeClr val="bg1"/>
              </a:solidFill>
              <a:latin typeface="+mj-ea"/>
              <a:ea typeface="+mj-ea"/>
            </a:endParaRPr>
          </a:p>
        </p:txBody>
      </p:sp>
      <p:pic>
        <p:nvPicPr>
          <p:cNvPr id="5" name="Picture 2" descr="D:\desk\公司logo\infobank-logo.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0729441" y="548019"/>
            <a:ext cx="1584177" cy="603836"/>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p:cNvSpPr txBox="1"/>
          <p:nvPr/>
        </p:nvSpPr>
        <p:spPr>
          <a:xfrm>
            <a:off x="648321" y="548019"/>
            <a:ext cx="1656184" cy="369332"/>
          </a:xfrm>
          <a:prstGeom prst="rect">
            <a:avLst/>
          </a:prstGeom>
          <a:noFill/>
        </p:spPr>
        <p:txBody>
          <a:bodyPr wrap="square" rtlCol="0">
            <a:spAutoFit/>
          </a:bodyPr>
          <a:lstStyle/>
          <a:p>
            <a:r>
              <a:rPr lang="zh-CN" altLang="en-US" dirty="0" smtClean="0">
                <a:solidFill>
                  <a:srgbClr val="C00000"/>
                </a:solidFill>
                <a:latin typeface="+mj-ea"/>
                <a:ea typeface="+mj-ea"/>
              </a:rPr>
              <a:t>二、</a:t>
            </a:r>
            <a:r>
              <a:rPr lang="zh-CN" altLang="en-US" dirty="0">
                <a:solidFill>
                  <a:srgbClr val="C00000"/>
                </a:solidFill>
                <a:latin typeface="+mj-ea"/>
                <a:ea typeface="+mj-ea"/>
              </a:rPr>
              <a:t>专业</a:t>
            </a:r>
            <a:r>
              <a:rPr lang="zh-CN" altLang="en-US" dirty="0" smtClean="0">
                <a:solidFill>
                  <a:srgbClr val="C00000"/>
                </a:solidFill>
                <a:latin typeface="+mj-ea"/>
                <a:ea typeface="+mj-ea"/>
              </a:rPr>
              <a:t>检索</a:t>
            </a:r>
            <a:endParaRPr lang="zh-CN" altLang="en-US" dirty="0">
              <a:solidFill>
                <a:srgbClr val="C00000"/>
              </a:solidFill>
              <a:latin typeface="+mj-ea"/>
              <a:ea typeface="+mj-ea"/>
            </a:endParaRPr>
          </a:p>
        </p:txBody>
      </p:sp>
      <p:pic>
        <p:nvPicPr>
          <p:cNvPr id="7" name="图片 6"/>
          <p:cNvPicPr>
            <a:picLocks noChangeAspect="1"/>
          </p:cNvPicPr>
          <p:nvPr/>
        </p:nvPicPr>
        <p:blipFill>
          <a:blip r:embed="rId2" cstate="print"/>
          <a:stretch>
            <a:fillRect/>
          </a:stretch>
        </p:blipFill>
        <p:spPr>
          <a:xfrm>
            <a:off x="3156744" y="1935162"/>
            <a:ext cx="6648450" cy="260985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3456633" y="0"/>
            <a:ext cx="5832648" cy="431775"/>
          </a:xfrm>
          <a:prstGeom prst="rect">
            <a:avLst/>
          </a:prstGeom>
          <a:solidFill>
            <a:srgbClr val="F664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4464745" y="0"/>
            <a:ext cx="3816424" cy="400110"/>
          </a:xfrm>
          <a:prstGeom prst="rect">
            <a:avLst/>
          </a:prstGeom>
          <a:noFill/>
        </p:spPr>
        <p:txBody>
          <a:bodyPr wrap="square" rtlCol="0">
            <a:spAutoFit/>
          </a:bodyPr>
          <a:lstStyle/>
          <a:p>
            <a:r>
              <a:rPr lang="zh-CN" altLang="en-US" sz="2000" dirty="0" smtClean="0">
                <a:solidFill>
                  <a:schemeClr val="bg1"/>
                </a:solidFill>
                <a:latin typeface="+mj-ea"/>
                <a:ea typeface="+mj-ea"/>
              </a:rPr>
              <a:t>二、高校财经数据库的使用方法</a:t>
            </a:r>
            <a:endParaRPr lang="zh-CN" altLang="en-US" sz="2000" dirty="0">
              <a:solidFill>
                <a:schemeClr val="bg1"/>
              </a:solidFill>
              <a:latin typeface="+mj-ea"/>
              <a:ea typeface="+mj-ea"/>
            </a:endParaRPr>
          </a:p>
        </p:txBody>
      </p:sp>
      <p:pic>
        <p:nvPicPr>
          <p:cNvPr id="5" name="Picture 2" descr="D:\desk\公司logo\infobank-logo.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0729441" y="548019"/>
            <a:ext cx="1584177" cy="603836"/>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p:cNvSpPr txBox="1"/>
          <p:nvPr/>
        </p:nvSpPr>
        <p:spPr>
          <a:xfrm>
            <a:off x="648321" y="548019"/>
            <a:ext cx="1656184" cy="369332"/>
          </a:xfrm>
          <a:prstGeom prst="rect">
            <a:avLst/>
          </a:prstGeom>
          <a:noFill/>
        </p:spPr>
        <p:txBody>
          <a:bodyPr wrap="square" rtlCol="0">
            <a:spAutoFit/>
          </a:bodyPr>
          <a:lstStyle/>
          <a:p>
            <a:r>
              <a:rPr lang="zh-CN" altLang="en-US" dirty="0" smtClean="0">
                <a:solidFill>
                  <a:srgbClr val="C00000"/>
                </a:solidFill>
                <a:latin typeface="+mj-ea"/>
                <a:ea typeface="+mj-ea"/>
              </a:rPr>
              <a:t>二、</a:t>
            </a:r>
            <a:r>
              <a:rPr lang="zh-CN" altLang="en-US" dirty="0">
                <a:solidFill>
                  <a:srgbClr val="C00000"/>
                </a:solidFill>
                <a:latin typeface="+mj-ea"/>
                <a:ea typeface="+mj-ea"/>
              </a:rPr>
              <a:t>专业</a:t>
            </a:r>
            <a:r>
              <a:rPr lang="zh-CN" altLang="en-US" dirty="0" smtClean="0">
                <a:solidFill>
                  <a:srgbClr val="C00000"/>
                </a:solidFill>
                <a:latin typeface="+mj-ea"/>
                <a:ea typeface="+mj-ea"/>
              </a:rPr>
              <a:t>检索</a:t>
            </a:r>
            <a:endParaRPr lang="zh-CN" altLang="en-US" dirty="0">
              <a:solidFill>
                <a:srgbClr val="C00000"/>
              </a:solidFill>
              <a:latin typeface="+mj-ea"/>
              <a:ea typeface="+mj-ea"/>
            </a:endParaRPr>
          </a:p>
        </p:txBody>
      </p:sp>
      <p:pic>
        <p:nvPicPr>
          <p:cNvPr id="6" name="图片 5"/>
          <p:cNvPicPr>
            <a:picLocks noChangeAspect="1"/>
          </p:cNvPicPr>
          <p:nvPr/>
        </p:nvPicPr>
        <p:blipFill>
          <a:blip r:embed="rId2" cstate="print"/>
          <a:stretch>
            <a:fillRect/>
          </a:stretch>
        </p:blipFill>
        <p:spPr>
          <a:xfrm>
            <a:off x="3600649" y="548019"/>
            <a:ext cx="5579814" cy="668780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952577" y="2231975"/>
            <a:ext cx="7776864" cy="523220"/>
          </a:xfrm>
          <a:prstGeom prst="rect">
            <a:avLst/>
          </a:prstGeom>
          <a:noFill/>
        </p:spPr>
        <p:txBody>
          <a:bodyPr wrap="square" rtlCol="0">
            <a:spAutoFit/>
          </a:bodyPr>
          <a:lstStyle/>
          <a:p>
            <a:r>
              <a:rPr lang="zh-CN" altLang="en-US" sz="2800" dirty="0" smtClean="0">
                <a:solidFill>
                  <a:srgbClr val="FF0000"/>
                </a:solidFill>
                <a:latin typeface="微软雅黑" panose="020B0503020204020204" pitchFamily="34" charset="-122"/>
                <a:ea typeface="微软雅黑" panose="020B0503020204020204" pitchFamily="34" charset="-122"/>
              </a:rPr>
              <a:t>第一部分      中国资讯行（国际）有限公司简介</a:t>
            </a:r>
            <a:endParaRPr lang="zh-CN" altLang="en-US" sz="2800" dirty="0">
              <a:solidFill>
                <a:srgbClr val="FF0000"/>
              </a:solidFill>
              <a:latin typeface="微软雅黑" panose="020B0503020204020204" pitchFamily="34" charset="-122"/>
              <a:ea typeface="微软雅黑" panose="020B0503020204020204" pitchFamily="34" charset="-122"/>
            </a:endParaRPr>
          </a:p>
        </p:txBody>
      </p:sp>
      <p:pic>
        <p:nvPicPr>
          <p:cNvPr id="7" name="Picture 2" descr="D:\desk\公司logo\infobank-logo.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60289" y="4896271"/>
            <a:ext cx="1584177" cy="60383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5"/>
          <p:cNvSpPr txBox="1"/>
          <p:nvPr/>
        </p:nvSpPr>
        <p:spPr>
          <a:xfrm>
            <a:off x="5616873" y="5976391"/>
            <a:ext cx="6840760" cy="338554"/>
          </a:xfrm>
          <a:prstGeom prst="rect">
            <a:avLst/>
          </a:prstGeom>
          <a:noFill/>
        </p:spPr>
        <p:txBody>
          <a:bodyPr wrap="square" rtlCol="0">
            <a:spAutoFit/>
          </a:bodyPr>
          <a:lstStyle/>
          <a:p>
            <a:r>
              <a:rPr lang="zh-CN" altLang="en-US" sz="1600" dirty="0" smtClean="0">
                <a:solidFill>
                  <a:schemeClr val="bg1"/>
                </a:solidFill>
                <a:latin typeface="汉仪中宋繁" pitchFamily="49" charset="-122"/>
                <a:ea typeface="汉仪中宋繁" pitchFamily="49" charset="-122"/>
              </a:rPr>
              <a:t>中国资讯行（国际）有限公司         北京精讯云顿数据软件有限公司</a:t>
            </a:r>
            <a:endParaRPr lang="zh-CN" altLang="en-US" sz="1600" dirty="0">
              <a:solidFill>
                <a:schemeClr val="bg1"/>
              </a:solidFill>
              <a:latin typeface="汉仪中宋繁" pitchFamily="49" charset="-122"/>
              <a:ea typeface="汉仪中宋繁" pitchFamily="49" charset="-122"/>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D:\desk\公司logo\infobank-logo.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60289" y="4896271"/>
            <a:ext cx="1584177" cy="603836"/>
          </a:xfrm>
          <a:prstGeom prst="rect">
            <a:avLst/>
          </a:prstGeom>
          <a:noFill/>
          <a:extLst>
            <a:ext uri="{909E8E84-426E-40DD-AFC4-6F175D3DCCD1}">
              <a14:hiddenFill xmlns:a14="http://schemas.microsoft.com/office/drawing/2010/main">
                <a:solidFill>
                  <a:srgbClr val="FFFFFF"/>
                </a:solidFill>
              </a14:hiddenFill>
            </a:ext>
          </a:extLst>
        </p:spPr>
      </p:pic>
      <p:sp>
        <p:nvSpPr>
          <p:cNvPr id="8" name="文本框 7"/>
          <p:cNvSpPr txBox="1"/>
          <p:nvPr/>
        </p:nvSpPr>
        <p:spPr>
          <a:xfrm>
            <a:off x="3024585" y="2231975"/>
            <a:ext cx="6912768" cy="523220"/>
          </a:xfrm>
          <a:prstGeom prst="rect">
            <a:avLst/>
          </a:prstGeom>
          <a:noFill/>
        </p:spPr>
        <p:txBody>
          <a:bodyPr wrap="square" rtlCol="0">
            <a:spAutoFit/>
          </a:bodyPr>
          <a:lstStyle/>
          <a:p>
            <a:r>
              <a:rPr lang="zh-CN" altLang="en-US" sz="2800" dirty="0" smtClean="0">
                <a:solidFill>
                  <a:srgbClr val="0070C0"/>
                </a:solidFill>
                <a:effectLst>
                  <a:outerShdw blurRad="50800" dist="12700" dir="5040000" sx="101000" sy="101000" algn="ctr" rotWithShape="0">
                    <a:schemeClr val="bg1">
                      <a:lumMod val="65000"/>
                      <a:alpha val="77000"/>
                    </a:schemeClr>
                  </a:outerShdw>
                </a:effectLst>
                <a:latin typeface="微软雅黑" panose="020B0503020204020204" pitchFamily="34" charset="-122"/>
                <a:ea typeface="微软雅黑" panose="020B0503020204020204" pitchFamily="34" charset="-122"/>
              </a:rPr>
              <a:t>第三部分      中国资讯行信息订制服务</a:t>
            </a:r>
            <a:endParaRPr lang="zh-CN" altLang="en-US" sz="2800" dirty="0">
              <a:solidFill>
                <a:srgbClr val="0070C0"/>
              </a:solidFill>
              <a:effectLst>
                <a:outerShdw blurRad="50800" dist="12700" dir="5040000" sx="101000" sy="101000" algn="ctr" rotWithShape="0">
                  <a:schemeClr val="bg1">
                    <a:lumMod val="65000"/>
                    <a:alpha val="77000"/>
                  </a:schemeClr>
                </a:outerShdw>
              </a:effectLst>
              <a:latin typeface="微软雅黑" panose="020B0503020204020204" pitchFamily="34" charset="-122"/>
              <a:ea typeface="微软雅黑" panose="020B0503020204020204" pitchFamily="34" charset="-122"/>
            </a:endParaRPr>
          </a:p>
        </p:txBody>
      </p:sp>
      <p:sp>
        <p:nvSpPr>
          <p:cNvPr id="4" name="TextBox 5"/>
          <p:cNvSpPr txBox="1"/>
          <p:nvPr/>
        </p:nvSpPr>
        <p:spPr>
          <a:xfrm>
            <a:off x="5616873" y="5976391"/>
            <a:ext cx="6840760" cy="338554"/>
          </a:xfrm>
          <a:prstGeom prst="rect">
            <a:avLst/>
          </a:prstGeom>
          <a:noFill/>
        </p:spPr>
        <p:txBody>
          <a:bodyPr wrap="square" rtlCol="0">
            <a:spAutoFit/>
          </a:bodyPr>
          <a:lstStyle/>
          <a:p>
            <a:r>
              <a:rPr lang="zh-CN" altLang="en-US" sz="1600" dirty="0" smtClean="0">
                <a:solidFill>
                  <a:schemeClr val="bg1"/>
                </a:solidFill>
                <a:latin typeface="汉仪中宋繁" pitchFamily="49" charset="-122"/>
                <a:ea typeface="汉仪中宋繁" pitchFamily="49" charset="-122"/>
              </a:rPr>
              <a:t>中国资讯行（国际）有限公司         北京精讯云顿数据软件有限公司</a:t>
            </a:r>
            <a:endParaRPr lang="zh-CN" altLang="en-US" sz="1600" dirty="0">
              <a:solidFill>
                <a:schemeClr val="bg1"/>
              </a:solidFill>
              <a:latin typeface="汉仪中宋繁" pitchFamily="49" charset="-122"/>
              <a:ea typeface="汉仪中宋繁" pitchFamily="49" charset="-122"/>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3337697" y="0"/>
            <a:ext cx="6096740" cy="596881"/>
          </a:xfrm>
          <a:prstGeom prst="rect">
            <a:avLst/>
          </a:prstGeom>
          <a:solidFill>
            <a:srgbClr val="F664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4337829" y="0"/>
            <a:ext cx="3168352" cy="400110"/>
          </a:xfrm>
          <a:prstGeom prst="rect">
            <a:avLst/>
          </a:prstGeom>
          <a:noFill/>
        </p:spPr>
        <p:txBody>
          <a:bodyPr wrap="square" rtlCol="0">
            <a:spAutoFit/>
          </a:bodyPr>
          <a:lstStyle/>
          <a:p>
            <a:r>
              <a:rPr lang="zh-CN" altLang="en-US" sz="2000" dirty="0" smtClean="0">
                <a:solidFill>
                  <a:schemeClr val="bg1"/>
                </a:solidFill>
                <a:latin typeface="+mj-ea"/>
                <a:ea typeface="+mj-ea"/>
              </a:rPr>
              <a:t>   信息订制服务之</a:t>
            </a:r>
            <a:r>
              <a:rPr lang="en-US" altLang="zh-CN" sz="2000" dirty="0" smtClean="0">
                <a:solidFill>
                  <a:schemeClr val="bg1"/>
                </a:solidFill>
                <a:latin typeface="+mj-ea"/>
                <a:ea typeface="+mj-ea"/>
              </a:rPr>
              <a:t>EIP</a:t>
            </a:r>
            <a:r>
              <a:rPr lang="zh-CN" altLang="en-US" sz="2000" dirty="0" smtClean="0">
                <a:solidFill>
                  <a:schemeClr val="bg1"/>
                </a:solidFill>
                <a:latin typeface="+mj-ea"/>
                <a:ea typeface="+mj-ea"/>
              </a:rPr>
              <a:t>产品</a:t>
            </a:r>
            <a:endParaRPr lang="zh-CN" altLang="en-US" sz="2000" dirty="0">
              <a:solidFill>
                <a:schemeClr val="bg1"/>
              </a:solidFill>
              <a:latin typeface="+mj-ea"/>
              <a:ea typeface="+mj-ea"/>
            </a:endParaRPr>
          </a:p>
        </p:txBody>
      </p:sp>
      <p:sp>
        <p:nvSpPr>
          <p:cNvPr id="4" name="TextBox 5"/>
          <p:cNvSpPr txBox="1"/>
          <p:nvPr/>
        </p:nvSpPr>
        <p:spPr>
          <a:xfrm>
            <a:off x="5616873" y="5976391"/>
            <a:ext cx="6840760" cy="338554"/>
          </a:xfrm>
          <a:prstGeom prst="rect">
            <a:avLst/>
          </a:prstGeom>
          <a:noFill/>
        </p:spPr>
        <p:txBody>
          <a:bodyPr wrap="square" rtlCol="0">
            <a:spAutoFit/>
          </a:bodyPr>
          <a:lstStyle/>
          <a:p>
            <a:r>
              <a:rPr lang="zh-CN" altLang="en-US" sz="1600" dirty="0" smtClean="0">
                <a:solidFill>
                  <a:schemeClr val="bg1"/>
                </a:solidFill>
                <a:latin typeface="汉仪中宋繁" pitchFamily="49" charset="-122"/>
                <a:ea typeface="汉仪中宋繁" pitchFamily="49" charset="-122"/>
              </a:rPr>
              <a:t>中国资讯行（国际）有限公司         北京精讯云顿数据软件有限公司</a:t>
            </a:r>
            <a:endParaRPr lang="zh-CN" altLang="en-US" sz="1600" dirty="0">
              <a:solidFill>
                <a:schemeClr val="bg1"/>
              </a:solidFill>
              <a:latin typeface="汉仪中宋繁" pitchFamily="49" charset="-122"/>
              <a:ea typeface="汉仪中宋繁" pitchFamily="49" charset="-122"/>
            </a:endParaRPr>
          </a:p>
        </p:txBody>
      </p:sp>
      <p:pic>
        <p:nvPicPr>
          <p:cNvPr id="5" name="Picture 2" descr="D:\desk\公司logo\infobank-logo.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1031542" y="70784"/>
            <a:ext cx="1584177" cy="603836"/>
          </a:xfrm>
          <a:prstGeom prst="rect">
            <a:avLst/>
          </a:prstGeom>
          <a:noFill/>
          <a:extLst>
            <a:ext uri="{909E8E84-426E-40DD-AFC4-6F175D3DCCD1}">
              <a14:hiddenFill xmlns:a14="http://schemas.microsoft.com/office/drawing/2010/main">
                <a:solidFill>
                  <a:srgbClr val="FFFFFF"/>
                </a:solidFill>
              </a14:hiddenFill>
            </a:ext>
          </a:extLst>
        </p:spPr>
      </p:pic>
      <p:pic>
        <p:nvPicPr>
          <p:cNvPr id="6" name="图片 5"/>
          <p:cNvPicPr>
            <a:picLocks noChangeAspect="1"/>
          </p:cNvPicPr>
          <p:nvPr/>
        </p:nvPicPr>
        <p:blipFill>
          <a:blip r:embed="rId2" cstate="print"/>
          <a:stretch>
            <a:fillRect/>
          </a:stretch>
        </p:blipFill>
        <p:spPr>
          <a:xfrm>
            <a:off x="4968801" y="713611"/>
            <a:ext cx="6765082" cy="5601334"/>
          </a:xfrm>
          <a:prstGeom prst="rect">
            <a:avLst/>
          </a:prstGeom>
        </p:spPr>
      </p:pic>
      <p:sp>
        <p:nvSpPr>
          <p:cNvPr id="7" name="文本框 6"/>
          <p:cNvSpPr txBox="1"/>
          <p:nvPr/>
        </p:nvSpPr>
        <p:spPr>
          <a:xfrm>
            <a:off x="576313" y="1367879"/>
            <a:ext cx="4108817" cy="1200329"/>
          </a:xfrm>
          <a:prstGeom prst="rect">
            <a:avLst/>
          </a:prstGeom>
          <a:noFill/>
        </p:spPr>
        <p:txBody>
          <a:bodyPr wrap="none" rtlCol="0">
            <a:spAutoFit/>
          </a:bodyPr>
          <a:lstStyle/>
          <a:p>
            <a:r>
              <a:rPr lang="en-US" altLang="zh-CN" dirty="0" smtClean="0">
                <a:solidFill>
                  <a:srgbClr val="C00000"/>
                </a:solidFill>
                <a:latin typeface="+mj-ea"/>
                <a:ea typeface="+mj-ea"/>
              </a:rPr>
              <a:t>EIP</a:t>
            </a:r>
            <a:r>
              <a:rPr lang="zh-CN" altLang="en-US" dirty="0" smtClean="0">
                <a:solidFill>
                  <a:srgbClr val="C00000"/>
                </a:solidFill>
                <a:latin typeface="+mj-ea"/>
                <a:ea typeface="+mj-ea"/>
              </a:rPr>
              <a:t>产品是基于用户需求，专门为用户</a:t>
            </a:r>
            <a:endParaRPr lang="en-US" altLang="zh-CN" dirty="0" smtClean="0">
              <a:solidFill>
                <a:srgbClr val="C00000"/>
              </a:solidFill>
              <a:latin typeface="+mj-ea"/>
              <a:ea typeface="+mj-ea"/>
            </a:endParaRPr>
          </a:p>
          <a:p>
            <a:r>
              <a:rPr lang="zh-CN" altLang="en-US" dirty="0">
                <a:solidFill>
                  <a:srgbClr val="C00000"/>
                </a:solidFill>
                <a:latin typeface="+mj-ea"/>
                <a:ea typeface="+mj-ea"/>
              </a:rPr>
              <a:t>量</a:t>
            </a:r>
            <a:r>
              <a:rPr lang="zh-CN" altLang="en-US" dirty="0" smtClean="0">
                <a:solidFill>
                  <a:srgbClr val="C00000"/>
                </a:solidFill>
                <a:latin typeface="+mj-ea"/>
                <a:ea typeface="+mj-ea"/>
              </a:rPr>
              <a:t>身定制的专属信息入口，其内容全部</a:t>
            </a:r>
            <a:endParaRPr lang="en-US" altLang="zh-CN" dirty="0" smtClean="0">
              <a:solidFill>
                <a:srgbClr val="C00000"/>
              </a:solidFill>
              <a:latin typeface="+mj-ea"/>
              <a:ea typeface="+mj-ea"/>
            </a:endParaRPr>
          </a:p>
          <a:p>
            <a:r>
              <a:rPr lang="zh-CN" altLang="en-US" dirty="0" smtClean="0">
                <a:solidFill>
                  <a:srgbClr val="C00000"/>
                </a:solidFill>
                <a:latin typeface="+mj-ea"/>
                <a:ea typeface="+mj-ea"/>
              </a:rPr>
              <a:t>是用户最关心的最新资讯，这些资讯可</a:t>
            </a:r>
            <a:endParaRPr lang="en-US" altLang="zh-CN" dirty="0" smtClean="0">
              <a:solidFill>
                <a:srgbClr val="C00000"/>
              </a:solidFill>
              <a:latin typeface="+mj-ea"/>
              <a:ea typeface="+mj-ea"/>
            </a:endParaRPr>
          </a:p>
          <a:p>
            <a:r>
              <a:rPr lang="zh-CN" altLang="en-US" dirty="0" smtClean="0">
                <a:solidFill>
                  <a:srgbClr val="C00000"/>
                </a:solidFill>
                <a:latin typeface="+mj-ea"/>
                <a:ea typeface="+mj-ea"/>
              </a:rPr>
              <a:t>为用户提供最有价值的决策信息。</a:t>
            </a:r>
            <a:endParaRPr lang="en-US" altLang="zh-CN" dirty="0" smtClean="0">
              <a:solidFill>
                <a:srgbClr val="C00000"/>
              </a:solidFill>
              <a:latin typeface="+mj-ea"/>
              <a:ea typeface="+mj-ea"/>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3384625" y="0"/>
            <a:ext cx="5832648" cy="431775"/>
          </a:xfrm>
          <a:prstGeom prst="rect">
            <a:avLst/>
          </a:prstGeom>
          <a:solidFill>
            <a:srgbClr val="F664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4409267" y="0"/>
            <a:ext cx="4214842" cy="400110"/>
          </a:xfrm>
          <a:prstGeom prst="rect">
            <a:avLst/>
          </a:prstGeom>
          <a:noFill/>
        </p:spPr>
        <p:txBody>
          <a:bodyPr wrap="square" rtlCol="0">
            <a:spAutoFit/>
          </a:bodyPr>
          <a:lstStyle/>
          <a:p>
            <a:r>
              <a:rPr lang="zh-CN" altLang="en-US" sz="2000" dirty="0" smtClean="0">
                <a:solidFill>
                  <a:schemeClr val="bg1"/>
                </a:solidFill>
                <a:latin typeface="+mj-ea"/>
                <a:ea typeface="+mj-ea"/>
              </a:rPr>
              <a:t>信息订制服务之舆情监测分析系统</a:t>
            </a:r>
            <a:endParaRPr lang="zh-CN" altLang="en-US" sz="2000" dirty="0">
              <a:solidFill>
                <a:schemeClr val="bg1"/>
              </a:solidFill>
              <a:latin typeface="+mj-ea"/>
              <a:ea typeface="+mj-ea"/>
            </a:endParaRPr>
          </a:p>
        </p:txBody>
      </p:sp>
      <p:sp>
        <p:nvSpPr>
          <p:cNvPr id="4" name="TextBox 5"/>
          <p:cNvSpPr txBox="1"/>
          <p:nvPr/>
        </p:nvSpPr>
        <p:spPr>
          <a:xfrm>
            <a:off x="5616873" y="5976391"/>
            <a:ext cx="6840760" cy="338554"/>
          </a:xfrm>
          <a:prstGeom prst="rect">
            <a:avLst/>
          </a:prstGeom>
          <a:noFill/>
        </p:spPr>
        <p:txBody>
          <a:bodyPr wrap="square" rtlCol="0">
            <a:spAutoFit/>
          </a:bodyPr>
          <a:lstStyle/>
          <a:p>
            <a:r>
              <a:rPr lang="zh-CN" altLang="en-US" sz="1600" dirty="0" smtClean="0">
                <a:solidFill>
                  <a:schemeClr val="bg1"/>
                </a:solidFill>
                <a:latin typeface="汉仪中宋繁" pitchFamily="49" charset="-122"/>
                <a:ea typeface="汉仪中宋繁" pitchFamily="49" charset="-122"/>
              </a:rPr>
              <a:t>中国资讯行（国际）有限公司         北京精讯云顿数据软件有限公司</a:t>
            </a:r>
            <a:endParaRPr lang="zh-CN" altLang="en-US" sz="1600" dirty="0">
              <a:solidFill>
                <a:schemeClr val="bg1"/>
              </a:solidFill>
              <a:latin typeface="汉仪中宋繁" pitchFamily="49" charset="-122"/>
              <a:ea typeface="汉仪中宋繁" pitchFamily="49" charset="-122"/>
            </a:endParaRPr>
          </a:p>
        </p:txBody>
      </p:sp>
      <p:pic>
        <p:nvPicPr>
          <p:cNvPr id="5" name="Picture 2" descr="D:\desk\公司logo\infobank-logo.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0847004" y="287759"/>
            <a:ext cx="1584177" cy="603836"/>
          </a:xfrm>
          <a:prstGeom prst="rect">
            <a:avLst/>
          </a:prstGeom>
          <a:noFill/>
          <a:extLst>
            <a:ext uri="{909E8E84-426E-40DD-AFC4-6F175D3DCCD1}">
              <a14:hiddenFill xmlns:a14="http://schemas.microsoft.com/office/drawing/2010/main">
                <a:solidFill>
                  <a:srgbClr val="FFFFFF"/>
                </a:solidFill>
              </a14:hiddenFill>
            </a:ext>
          </a:extLst>
        </p:spPr>
      </p:pic>
      <p:sp>
        <p:nvSpPr>
          <p:cNvPr id="6" name="文本框 5"/>
          <p:cNvSpPr txBox="1"/>
          <p:nvPr/>
        </p:nvSpPr>
        <p:spPr>
          <a:xfrm>
            <a:off x="1480309" y="1096947"/>
            <a:ext cx="9908482" cy="2677656"/>
          </a:xfrm>
          <a:prstGeom prst="rect">
            <a:avLst/>
          </a:prstGeom>
          <a:noFill/>
        </p:spPr>
        <p:txBody>
          <a:bodyPr wrap="none" rtlCol="0">
            <a:spAutoFit/>
          </a:bodyPr>
          <a:lstStyle/>
          <a:p>
            <a:r>
              <a:rPr lang="zh-CN" altLang="en-US" sz="2400" b="1" dirty="0" smtClean="0">
                <a:latin typeface="+mj-ea"/>
                <a:ea typeface="+mj-ea"/>
              </a:rPr>
              <a:t>互联网舆情监测分析系统</a:t>
            </a:r>
            <a:endParaRPr lang="zh-CN" altLang="en-US" sz="2400" b="1" dirty="0" smtClean="0">
              <a:latin typeface="+mj-ea"/>
              <a:ea typeface="+mj-ea"/>
            </a:endParaRPr>
          </a:p>
          <a:p>
            <a:endParaRPr lang="en-US" altLang="zh-CN" sz="2400" dirty="0" smtClean="0">
              <a:latin typeface="+mj-ea"/>
              <a:ea typeface="+mj-ea"/>
            </a:endParaRPr>
          </a:p>
          <a:p>
            <a:r>
              <a:rPr lang="zh-CN" altLang="en-US" sz="2400" dirty="0" smtClean="0">
                <a:latin typeface="+mj-ea"/>
                <a:ea typeface="+mj-ea"/>
              </a:rPr>
              <a:t>互联网舆情监测分析系统是通过融合最新的海量网络信息搜集、处理、</a:t>
            </a:r>
            <a:endParaRPr lang="en-US" altLang="zh-CN" sz="2400" dirty="0" smtClean="0">
              <a:latin typeface="+mj-ea"/>
              <a:ea typeface="+mj-ea"/>
            </a:endParaRPr>
          </a:p>
          <a:p>
            <a:r>
              <a:rPr lang="zh-CN" altLang="en-US" sz="2400" dirty="0" smtClean="0">
                <a:latin typeface="+mj-ea"/>
                <a:ea typeface="+mj-ea"/>
              </a:rPr>
              <a:t>存贮、全文检索、中文处理和文本挖掘技术，可以</a:t>
            </a:r>
            <a:r>
              <a:rPr lang="en-US" altLang="zh-CN" sz="2400" dirty="0" smtClean="0">
                <a:latin typeface="+mj-ea"/>
                <a:ea typeface="+mj-ea"/>
              </a:rPr>
              <a:t>7×24</a:t>
            </a:r>
            <a:r>
              <a:rPr lang="zh-CN" altLang="en-US" sz="2400" dirty="0" smtClean="0">
                <a:latin typeface="+mj-ea"/>
                <a:ea typeface="+mj-ea"/>
              </a:rPr>
              <a:t>小时实时监控</a:t>
            </a:r>
            <a:endParaRPr lang="en-US" altLang="zh-CN" sz="2400" dirty="0" smtClean="0">
              <a:latin typeface="+mj-ea"/>
              <a:ea typeface="+mj-ea"/>
            </a:endParaRPr>
          </a:p>
          <a:p>
            <a:r>
              <a:rPr lang="zh-CN" altLang="en-US" sz="2400" dirty="0" smtClean="0">
                <a:latin typeface="+mj-ea"/>
                <a:ea typeface="+mj-ea"/>
              </a:rPr>
              <a:t>成千上万的新闻、论坛、博客、微博、视频的最新舆情信息，帮助用户</a:t>
            </a:r>
            <a:endParaRPr lang="en-US" altLang="zh-CN" sz="2400" dirty="0" smtClean="0">
              <a:latin typeface="+mj-ea"/>
              <a:ea typeface="+mj-ea"/>
            </a:endParaRPr>
          </a:p>
          <a:p>
            <a:r>
              <a:rPr lang="zh-CN" altLang="en-US" sz="2400" dirty="0" smtClean="0">
                <a:latin typeface="+mj-ea"/>
                <a:ea typeface="+mj-ea"/>
              </a:rPr>
              <a:t>及时、全面、准确地掌握网络动态，了解自身的网络形象、提高自身的</a:t>
            </a:r>
            <a:endParaRPr lang="en-US" altLang="zh-CN" sz="2400" dirty="0" smtClean="0">
              <a:latin typeface="+mj-ea"/>
              <a:ea typeface="+mj-ea"/>
            </a:endParaRPr>
          </a:p>
          <a:p>
            <a:r>
              <a:rPr lang="zh-CN" altLang="en-US" sz="2400" dirty="0" smtClean="0">
                <a:latin typeface="+mj-ea"/>
                <a:ea typeface="+mj-ea"/>
              </a:rPr>
              <a:t>公关应变能力和重大事件处置能力。</a:t>
            </a:r>
            <a:endParaRPr lang="zh-CN" altLang="en-US" sz="2400" dirty="0">
              <a:latin typeface="+mj-ea"/>
              <a:ea typeface="+mj-ea"/>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3384625" y="0"/>
            <a:ext cx="5832648" cy="431775"/>
          </a:xfrm>
          <a:prstGeom prst="rect">
            <a:avLst/>
          </a:prstGeom>
          <a:solidFill>
            <a:srgbClr val="F664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5184825" y="0"/>
            <a:ext cx="2232248" cy="400110"/>
          </a:xfrm>
          <a:prstGeom prst="rect">
            <a:avLst/>
          </a:prstGeom>
          <a:noFill/>
        </p:spPr>
        <p:txBody>
          <a:bodyPr wrap="square" rtlCol="0">
            <a:spAutoFit/>
          </a:bodyPr>
          <a:lstStyle/>
          <a:p>
            <a:r>
              <a:rPr lang="zh-CN" altLang="en-US" sz="2000" dirty="0" smtClean="0">
                <a:solidFill>
                  <a:schemeClr val="bg1"/>
                </a:solidFill>
                <a:latin typeface="+mj-ea"/>
                <a:ea typeface="+mj-ea"/>
              </a:rPr>
              <a:t>  </a:t>
            </a:r>
            <a:r>
              <a:rPr lang="en-US" altLang="zh-CN" sz="2000" dirty="0" smtClean="0">
                <a:solidFill>
                  <a:schemeClr val="bg1"/>
                </a:solidFill>
                <a:latin typeface="+mj-ea"/>
                <a:ea typeface="+mj-ea"/>
              </a:rPr>
              <a:t>《</a:t>
            </a:r>
            <a:r>
              <a:rPr lang="zh-CN" altLang="en-US" sz="2000" dirty="0" smtClean="0">
                <a:solidFill>
                  <a:schemeClr val="bg1"/>
                </a:solidFill>
                <a:latin typeface="+mj-ea"/>
                <a:ea typeface="+mj-ea"/>
              </a:rPr>
              <a:t>中国要人</a:t>
            </a:r>
            <a:r>
              <a:rPr lang="en-US" altLang="zh-CN" sz="2000" dirty="0" smtClean="0">
                <a:solidFill>
                  <a:schemeClr val="bg1"/>
                </a:solidFill>
                <a:latin typeface="+mj-ea"/>
                <a:ea typeface="+mj-ea"/>
              </a:rPr>
              <a:t>》</a:t>
            </a:r>
            <a:endParaRPr lang="zh-CN" altLang="en-US" sz="2000" dirty="0">
              <a:solidFill>
                <a:schemeClr val="bg1"/>
              </a:solidFill>
              <a:latin typeface="+mj-ea"/>
              <a:ea typeface="+mj-ea"/>
            </a:endParaRPr>
          </a:p>
        </p:txBody>
      </p:sp>
      <p:sp>
        <p:nvSpPr>
          <p:cNvPr id="4" name="TextBox 5"/>
          <p:cNvSpPr txBox="1"/>
          <p:nvPr/>
        </p:nvSpPr>
        <p:spPr>
          <a:xfrm>
            <a:off x="5616873" y="5976391"/>
            <a:ext cx="6840760" cy="338554"/>
          </a:xfrm>
          <a:prstGeom prst="rect">
            <a:avLst/>
          </a:prstGeom>
          <a:noFill/>
        </p:spPr>
        <p:txBody>
          <a:bodyPr wrap="square" rtlCol="0">
            <a:spAutoFit/>
          </a:bodyPr>
          <a:lstStyle/>
          <a:p>
            <a:r>
              <a:rPr lang="zh-CN" altLang="en-US" sz="1600" dirty="0" smtClean="0">
                <a:solidFill>
                  <a:schemeClr val="bg1"/>
                </a:solidFill>
                <a:latin typeface="汉仪中宋繁" pitchFamily="49" charset="-122"/>
                <a:ea typeface="汉仪中宋繁" pitchFamily="49" charset="-122"/>
              </a:rPr>
              <a:t>中国资讯行（国际）有限公司         北京精讯云顿数据软件有限公司</a:t>
            </a:r>
            <a:endParaRPr lang="zh-CN" altLang="en-US" sz="1600" dirty="0">
              <a:solidFill>
                <a:schemeClr val="bg1"/>
              </a:solidFill>
              <a:latin typeface="汉仪中宋繁" pitchFamily="49" charset="-122"/>
              <a:ea typeface="汉仪中宋繁" pitchFamily="49" charset="-122"/>
            </a:endParaRPr>
          </a:p>
        </p:txBody>
      </p:sp>
      <p:pic>
        <p:nvPicPr>
          <p:cNvPr id="5" name="Picture 2" descr="D:\desk\公司logo\infobank-logo.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0801449" y="219262"/>
            <a:ext cx="1584177" cy="603836"/>
          </a:xfrm>
          <a:prstGeom prst="rect">
            <a:avLst/>
          </a:prstGeom>
          <a:noFill/>
          <a:extLst>
            <a:ext uri="{909E8E84-426E-40DD-AFC4-6F175D3DCCD1}">
              <a14:hiddenFill xmlns:a14="http://schemas.microsoft.com/office/drawing/2010/main">
                <a:solidFill>
                  <a:srgbClr val="FFFFFF"/>
                </a:solidFill>
              </a14:hiddenFill>
            </a:ext>
          </a:extLst>
        </p:spPr>
      </p:pic>
      <p:sp>
        <p:nvSpPr>
          <p:cNvPr id="6" name="文本框 5"/>
          <p:cNvSpPr txBox="1"/>
          <p:nvPr/>
        </p:nvSpPr>
        <p:spPr>
          <a:xfrm>
            <a:off x="792337" y="849538"/>
            <a:ext cx="10310150" cy="2862322"/>
          </a:xfrm>
          <a:prstGeom prst="rect">
            <a:avLst/>
          </a:prstGeom>
          <a:noFill/>
        </p:spPr>
        <p:txBody>
          <a:bodyPr wrap="square" rtlCol="0">
            <a:spAutoFit/>
          </a:bodyPr>
          <a:lstStyle/>
          <a:p>
            <a:r>
              <a:rPr lang="en-US" altLang="zh-CN" dirty="0" smtClean="0">
                <a:latin typeface="+mj-ea"/>
                <a:ea typeface="+mj-ea"/>
              </a:rPr>
              <a:t>      《</a:t>
            </a:r>
            <a:r>
              <a:rPr lang="zh-CN" altLang="en-US" dirty="0" smtClean="0">
                <a:latin typeface="+mj-ea"/>
                <a:ea typeface="+mj-ea"/>
              </a:rPr>
              <a:t>中国要人</a:t>
            </a:r>
            <a:r>
              <a:rPr lang="en-US" altLang="zh-CN" dirty="0" smtClean="0">
                <a:latin typeface="+mj-ea"/>
                <a:ea typeface="+mj-ea"/>
              </a:rPr>
              <a:t>》</a:t>
            </a:r>
            <a:r>
              <a:rPr lang="zh-CN" altLang="en-US" dirty="0" smtClean="0">
                <a:latin typeface="+mj-ea"/>
                <a:ea typeface="+mj-ea"/>
              </a:rPr>
              <a:t>是中国资讯行（国际）有限公司在多年的资讯产品服务过程中，收录中国各级党、政、军机关、商业金融机构、社会团体、港澳台地区领导机构主要负责人名录及各机构间隶属关系。其中全部资料均取自权威的官方公开出版物。本产品自</a:t>
            </a:r>
            <a:r>
              <a:rPr lang="en-US" altLang="zh-CN" dirty="0" smtClean="0">
                <a:latin typeface="+mj-ea"/>
                <a:ea typeface="+mj-ea"/>
              </a:rPr>
              <a:t>1998</a:t>
            </a:r>
            <a:r>
              <a:rPr lang="zh-CN" altLang="en-US" dirty="0" smtClean="0">
                <a:latin typeface="+mj-ea"/>
                <a:ea typeface="+mj-ea"/>
              </a:rPr>
              <a:t>年起，每年发行一期，七月前后发行。</a:t>
            </a:r>
            <a:endParaRPr lang="en-US" altLang="zh-CN" dirty="0" smtClean="0">
              <a:latin typeface="+mj-ea"/>
              <a:ea typeface="+mj-ea"/>
            </a:endParaRPr>
          </a:p>
          <a:p>
            <a:r>
              <a:rPr lang="zh-CN" altLang="en-US" dirty="0" smtClean="0">
                <a:latin typeface="+mj-ea"/>
                <a:ea typeface="+mj-ea"/>
              </a:rPr>
              <a:t>    主要内容包括：</a:t>
            </a:r>
            <a:endParaRPr lang="en-US" altLang="zh-CN" dirty="0" smtClean="0">
              <a:latin typeface="+mj-ea"/>
              <a:ea typeface="+mj-ea"/>
            </a:endParaRPr>
          </a:p>
          <a:p>
            <a:pPr marL="285750" indent="-285750">
              <a:buFont typeface="Wingdings" panose="05000000000000000000" pitchFamily="2" charset="2"/>
              <a:buChar char="Ø"/>
            </a:pPr>
            <a:r>
              <a:rPr lang="zh-CN" altLang="en-US" dirty="0" smtClean="0">
                <a:latin typeface="+mj-ea"/>
                <a:ea typeface="+mj-ea"/>
              </a:rPr>
              <a:t>中国共产党中央委员会</a:t>
            </a:r>
            <a:r>
              <a:rPr lang="zh-CN" altLang="en-US" dirty="0">
                <a:latin typeface="+mj-ea"/>
                <a:ea typeface="+mj-ea"/>
              </a:rPr>
              <a:t>、全国人民代表大会常务委员会、国务院、中央军事委员会</a:t>
            </a:r>
            <a:r>
              <a:rPr lang="zh-CN" altLang="en-US" dirty="0" smtClean="0">
                <a:latin typeface="+mj-ea"/>
                <a:ea typeface="+mj-ea"/>
              </a:rPr>
              <a:t>、</a:t>
            </a:r>
            <a:endParaRPr lang="en-US" altLang="zh-CN" dirty="0" smtClean="0">
              <a:latin typeface="+mj-ea"/>
              <a:ea typeface="+mj-ea"/>
            </a:endParaRPr>
          </a:p>
          <a:p>
            <a:pPr marL="285750" indent="-285750">
              <a:buFont typeface="Wingdings" panose="05000000000000000000" pitchFamily="2" charset="2"/>
              <a:buChar char="Ø"/>
            </a:pPr>
            <a:r>
              <a:rPr lang="zh-CN" altLang="en-US" dirty="0" smtClean="0">
                <a:latin typeface="+mj-ea"/>
                <a:ea typeface="+mj-ea"/>
              </a:rPr>
              <a:t>中国人民政治协商会议全国委员会</a:t>
            </a:r>
            <a:r>
              <a:rPr lang="zh-CN" altLang="en-US" dirty="0">
                <a:latin typeface="+mj-ea"/>
                <a:ea typeface="+mj-ea"/>
              </a:rPr>
              <a:t>及其直属机关负责人</a:t>
            </a:r>
            <a:r>
              <a:rPr lang="zh-CN" altLang="en-US" dirty="0" smtClean="0">
                <a:latin typeface="+mj-ea"/>
                <a:ea typeface="+mj-ea"/>
              </a:rPr>
              <a:t>名录。</a:t>
            </a:r>
            <a:br>
              <a:rPr lang="zh-CN" altLang="en-US" dirty="0">
                <a:latin typeface="+mj-ea"/>
                <a:ea typeface="+mj-ea"/>
              </a:rPr>
            </a:br>
            <a:r>
              <a:rPr lang="zh-CN" altLang="en-US" dirty="0" smtClean="0">
                <a:latin typeface="+mj-ea"/>
                <a:ea typeface="+mj-ea"/>
              </a:rPr>
              <a:t>省级</a:t>
            </a:r>
            <a:r>
              <a:rPr lang="zh-CN" altLang="en-US" dirty="0">
                <a:latin typeface="+mj-ea"/>
                <a:ea typeface="+mj-ea"/>
              </a:rPr>
              <a:t>行政区党政军、重要城市党政负责人</a:t>
            </a:r>
            <a:r>
              <a:rPr lang="zh-CN" altLang="en-US" dirty="0" smtClean="0">
                <a:latin typeface="+mj-ea"/>
                <a:ea typeface="+mj-ea"/>
              </a:rPr>
              <a:t>名录</a:t>
            </a:r>
            <a:endParaRPr lang="en-US" altLang="zh-CN" dirty="0">
              <a:latin typeface="+mj-ea"/>
              <a:ea typeface="+mj-ea"/>
            </a:endParaRPr>
          </a:p>
          <a:p>
            <a:pPr marL="285750" indent="-285750">
              <a:buFont typeface="Wingdings" panose="05000000000000000000" pitchFamily="2" charset="2"/>
              <a:buChar char="Ø"/>
            </a:pPr>
            <a:r>
              <a:rPr lang="en-US" altLang="zh-CN" dirty="0" smtClean="0">
                <a:latin typeface="+mj-ea"/>
                <a:ea typeface="+mj-ea"/>
              </a:rPr>
              <a:t> </a:t>
            </a:r>
            <a:r>
              <a:rPr lang="zh-CN" altLang="en-US" dirty="0">
                <a:latin typeface="+mj-ea"/>
                <a:ea typeface="+mj-ea"/>
              </a:rPr>
              <a:t>重要商业机构负责人</a:t>
            </a:r>
            <a:r>
              <a:rPr lang="zh-CN" altLang="en-US" dirty="0" smtClean="0">
                <a:latin typeface="+mj-ea"/>
                <a:ea typeface="+mj-ea"/>
              </a:rPr>
              <a:t>名录</a:t>
            </a:r>
            <a:endParaRPr lang="en-US" altLang="zh-CN" dirty="0" smtClean="0">
              <a:latin typeface="+mj-ea"/>
              <a:ea typeface="+mj-ea"/>
            </a:endParaRPr>
          </a:p>
          <a:p>
            <a:pPr marL="285750" indent="-285750">
              <a:buFont typeface="Wingdings" panose="05000000000000000000" pitchFamily="2" charset="2"/>
              <a:buChar char="Ø"/>
            </a:pPr>
            <a:r>
              <a:rPr lang="zh-CN" altLang="en-US" dirty="0" smtClean="0">
                <a:latin typeface="+mj-ea"/>
                <a:ea typeface="+mj-ea"/>
              </a:rPr>
              <a:t>主要</a:t>
            </a:r>
            <a:r>
              <a:rPr lang="zh-CN" altLang="en-US" dirty="0">
                <a:latin typeface="+mj-ea"/>
                <a:ea typeface="+mj-ea"/>
              </a:rPr>
              <a:t>领导人简历，包括姓名、性别、民族、籍贯、出生年月、</a:t>
            </a:r>
            <a:r>
              <a:rPr lang="zh-CN" altLang="en-US" dirty="0" smtClean="0">
                <a:latin typeface="+mj-ea"/>
                <a:ea typeface="+mj-ea"/>
              </a:rPr>
              <a:t>学历</a:t>
            </a:r>
            <a:endParaRPr lang="en-US" altLang="zh-CN" dirty="0" smtClean="0">
              <a:latin typeface="+mj-ea"/>
              <a:ea typeface="+mj-ea"/>
            </a:endParaRPr>
          </a:p>
          <a:p>
            <a:pPr marL="285750" indent="-285750">
              <a:buFont typeface="Wingdings" panose="05000000000000000000" pitchFamily="2" charset="2"/>
              <a:buChar char="Ø"/>
            </a:pPr>
            <a:r>
              <a:rPr lang="zh-CN" altLang="en-US" dirty="0" smtClean="0">
                <a:latin typeface="+mj-ea"/>
                <a:ea typeface="+mj-ea"/>
              </a:rPr>
              <a:t>机构</a:t>
            </a:r>
            <a:r>
              <a:rPr lang="zh-CN" altLang="en-US" dirty="0">
                <a:latin typeface="+mj-ea"/>
                <a:ea typeface="+mj-ea"/>
              </a:rPr>
              <a:t>及负责人变化</a:t>
            </a:r>
            <a:r>
              <a:rPr lang="zh-CN" altLang="en-US" dirty="0" smtClean="0">
                <a:latin typeface="+mj-ea"/>
                <a:ea typeface="+mj-ea"/>
              </a:rPr>
              <a:t>情况</a:t>
            </a:r>
            <a:endParaRPr lang="zh-CN" altLang="en-US" dirty="0">
              <a:latin typeface="+mj-ea"/>
              <a:ea typeface="+mj-ea"/>
            </a:endParaRPr>
          </a:p>
        </p:txBody>
      </p:sp>
      <p:sp>
        <p:nvSpPr>
          <p:cNvPr id="7" name="文本框 6"/>
          <p:cNvSpPr txBox="1"/>
          <p:nvPr/>
        </p:nvSpPr>
        <p:spPr>
          <a:xfrm>
            <a:off x="648321" y="3715913"/>
            <a:ext cx="9417963" cy="2585323"/>
          </a:xfrm>
          <a:prstGeom prst="rect">
            <a:avLst/>
          </a:prstGeom>
          <a:noFill/>
        </p:spPr>
        <p:txBody>
          <a:bodyPr wrap="none" rtlCol="0">
            <a:spAutoFit/>
          </a:bodyPr>
          <a:lstStyle/>
          <a:p>
            <a:r>
              <a:rPr lang="zh-CN" altLang="en-US" dirty="0">
                <a:latin typeface="+mj-ea"/>
                <a:ea typeface="+mj-ea"/>
              </a:rPr>
              <a:t>发行对象：</a:t>
            </a:r>
            <a:endParaRPr lang="zh-CN" altLang="en-US" dirty="0">
              <a:latin typeface="+mj-ea"/>
              <a:ea typeface="+mj-ea"/>
            </a:endParaRPr>
          </a:p>
          <a:p>
            <a:r>
              <a:rPr lang="zh-CN" altLang="en-US" dirty="0" smtClean="0">
                <a:latin typeface="+mj-ea"/>
                <a:ea typeface="+mj-ea"/>
              </a:rPr>
              <a:t>国内外</a:t>
            </a:r>
            <a:r>
              <a:rPr lang="zh-CN" altLang="en-US" dirty="0">
                <a:latin typeface="+mj-ea"/>
                <a:ea typeface="+mj-ea"/>
              </a:rPr>
              <a:t>政府和非政府组织</a:t>
            </a:r>
            <a:endParaRPr lang="zh-CN" altLang="en-US" dirty="0">
              <a:latin typeface="+mj-ea"/>
              <a:ea typeface="+mj-ea"/>
            </a:endParaRPr>
          </a:p>
          <a:p>
            <a:r>
              <a:rPr lang="zh-CN" altLang="en-US" dirty="0" smtClean="0">
                <a:latin typeface="+mj-ea"/>
                <a:ea typeface="+mj-ea"/>
              </a:rPr>
              <a:t>中外</a:t>
            </a:r>
            <a:r>
              <a:rPr lang="zh-CN" altLang="en-US" dirty="0">
                <a:latin typeface="+mj-ea"/>
                <a:ea typeface="+mj-ea"/>
              </a:rPr>
              <a:t>媒体</a:t>
            </a:r>
            <a:endParaRPr lang="zh-CN" altLang="en-US" dirty="0">
              <a:latin typeface="+mj-ea"/>
              <a:ea typeface="+mj-ea"/>
            </a:endParaRPr>
          </a:p>
          <a:p>
            <a:r>
              <a:rPr lang="zh-CN" altLang="en-US" dirty="0" smtClean="0">
                <a:latin typeface="+mj-ea"/>
                <a:ea typeface="+mj-ea"/>
              </a:rPr>
              <a:t>外国</a:t>
            </a:r>
            <a:r>
              <a:rPr lang="zh-CN" altLang="en-US" dirty="0">
                <a:latin typeface="+mj-ea"/>
                <a:ea typeface="+mj-ea"/>
              </a:rPr>
              <a:t>驻华使领馆</a:t>
            </a:r>
            <a:endParaRPr lang="zh-CN" altLang="en-US" dirty="0">
              <a:latin typeface="+mj-ea"/>
              <a:ea typeface="+mj-ea"/>
            </a:endParaRPr>
          </a:p>
          <a:p>
            <a:r>
              <a:rPr lang="zh-CN" altLang="en-US" dirty="0" smtClean="0">
                <a:latin typeface="+mj-ea"/>
                <a:ea typeface="+mj-ea"/>
              </a:rPr>
              <a:t>外商</a:t>
            </a:r>
            <a:r>
              <a:rPr lang="zh-CN" altLang="en-US" dirty="0">
                <a:latin typeface="+mj-ea"/>
                <a:ea typeface="+mj-ea"/>
              </a:rPr>
              <a:t>驻华商社及办事处</a:t>
            </a:r>
            <a:endParaRPr lang="zh-CN" altLang="en-US" dirty="0">
              <a:latin typeface="+mj-ea"/>
              <a:ea typeface="+mj-ea"/>
            </a:endParaRPr>
          </a:p>
          <a:p>
            <a:r>
              <a:rPr lang="zh-CN" altLang="en-US" dirty="0" smtClean="0">
                <a:latin typeface="+mj-ea"/>
                <a:ea typeface="+mj-ea"/>
              </a:rPr>
              <a:t>外商</a:t>
            </a:r>
            <a:r>
              <a:rPr lang="zh-CN" altLang="en-US" dirty="0">
                <a:latin typeface="+mj-ea"/>
                <a:ea typeface="+mj-ea"/>
              </a:rPr>
              <a:t>独资、中外合资企业</a:t>
            </a:r>
            <a:endParaRPr lang="zh-CN" altLang="en-US" dirty="0">
              <a:latin typeface="+mj-ea"/>
              <a:ea typeface="+mj-ea"/>
            </a:endParaRPr>
          </a:p>
          <a:p>
            <a:r>
              <a:rPr lang="zh-CN" altLang="en-US" dirty="0" smtClean="0">
                <a:latin typeface="+mj-ea"/>
                <a:ea typeface="+mj-ea"/>
              </a:rPr>
              <a:t>中国</a:t>
            </a:r>
            <a:r>
              <a:rPr lang="zh-CN" altLang="en-US" dirty="0">
                <a:latin typeface="+mj-ea"/>
                <a:ea typeface="+mj-ea"/>
              </a:rPr>
              <a:t>企业</a:t>
            </a:r>
            <a:endParaRPr lang="zh-CN" altLang="en-US" dirty="0">
              <a:latin typeface="+mj-ea"/>
              <a:ea typeface="+mj-ea"/>
            </a:endParaRPr>
          </a:p>
          <a:p>
            <a:r>
              <a:rPr lang="zh-CN" altLang="en-US" dirty="0" smtClean="0">
                <a:latin typeface="+mj-ea"/>
                <a:ea typeface="+mj-ea"/>
              </a:rPr>
              <a:t>香港特别行政区</a:t>
            </a:r>
            <a:r>
              <a:rPr lang="zh-CN" altLang="en-US" dirty="0">
                <a:latin typeface="+mj-ea"/>
                <a:ea typeface="+mj-ea"/>
              </a:rPr>
              <a:t>政府机构及商业机构</a:t>
            </a:r>
            <a:endParaRPr lang="zh-CN" altLang="en-US" dirty="0">
              <a:latin typeface="+mj-ea"/>
              <a:ea typeface="+mj-ea"/>
            </a:endParaRPr>
          </a:p>
          <a:p>
            <a:r>
              <a:rPr lang="zh-CN" altLang="en-US" dirty="0" smtClean="0">
                <a:latin typeface="+mj-ea"/>
                <a:ea typeface="+mj-ea"/>
              </a:rPr>
              <a:t>台湾省</a:t>
            </a:r>
            <a:r>
              <a:rPr lang="zh-CN" altLang="en-US" dirty="0">
                <a:latin typeface="+mj-ea"/>
                <a:ea typeface="+mj-ea"/>
              </a:rPr>
              <a:t>、澳门特别行政区、日本、新加坡、美国、欧洲及其他海外地区政府机构及商业</a:t>
            </a:r>
            <a:r>
              <a:rPr lang="zh-CN" altLang="en-US" dirty="0" smtClean="0">
                <a:latin typeface="+mj-ea"/>
                <a:ea typeface="+mj-ea"/>
              </a:rPr>
              <a:t>机构</a:t>
            </a:r>
            <a:endParaRPr lang="zh-CN" altLang="en-US" dirty="0">
              <a:latin typeface="+mj-ea"/>
              <a:ea typeface="+mj-ea"/>
            </a:endParaRPr>
          </a:p>
        </p:txBody>
      </p:sp>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94072" y="3083576"/>
            <a:ext cx="4114460" cy="2736878"/>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D:\desk\公司logo\infobank-logo.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60289" y="4896271"/>
            <a:ext cx="1584177" cy="603836"/>
          </a:xfrm>
          <a:prstGeom prst="rect">
            <a:avLst/>
          </a:prstGeom>
          <a:noFill/>
          <a:extLst>
            <a:ext uri="{909E8E84-426E-40DD-AFC4-6F175D3DCCD1}">
              <a14:hiddenFill xmlns:a14="http://schemas.microsoft.com/office/drawing/2010/main">
                <a:solidFill>
                  <a:srgbClr val="FFFFFF"/>
                </a:solidFill>
              </a14:hiddenFill>
            </a:ext>
          </a:extLst>
        </p:spPr>
      </p:pic>
      <p:sp>
        <p:nvSpPr>
          <p:cNvPr id="8" name="文本框 7"/>
          <p:cNvSpPr txBox="1"/>
          <p:nvPr/>
        </p:nvSpPr>
        <p:spPr>
          <a:xfrm>
            <a:off x="4320729" y="2159967"/>
            <a:ext cx="4608512" cy="523220"/>
          </a:xfrm>
          <a:prstGeom prst="rect">
            <a:avLst/>
          </a:prstGeom>
          <a:noFill/>
        </p:spPr>
        <p:txBody>
          <a:bodyPr wrap="square" rtlCol="0">
            <a:spAutoFit/>
          </a:bodyPr>
          <a:lstStyle/>
          <a:p>
            <a:r>
              <a:rPr lang="zh-CN" altLang="en-US" sz="2800" dirty="0" smtClean="0">
                <a:solidFill>
                  <a:srgbClr val="0070C0"/>
                </a:solidFill>
                <a:effectLst>
                  <a:outerShdw blurRad="50800" dist="12700" dir="5040000" sx="101000" sy="101000" algn="ctr" rotWithShape="0">
                    <a:schemeClr val="bg1">
                      <a:lumMod val="65000"/>
                      <a:alpha val="77000"/>
                    </a:schemeClr>
                  </a:outerShdw>
                </a:effectLst>
                <a:latin typeface="微软雅黑" panose="020B0503020204020204" pitchFamily="34" charset="-122"/>
                <a:ea typeface="微软雅黑" panose="020B0503020204020204" pitchFamily="34" charset="-122"/>
              </a:rPr>
              <a:t>第四部分      我们的客户</a:t>
            </a:r>
            <a:endParaRPr lang="zh-CN" altLang="en-US" sz="2800" dirty="0">
              <a:solidFill>
                <a:srgbClr val="0070C0"/>
              </a:solidFill>
              <a:effectLst>
                <a:outerShdw blurRad="50800" dist="12700" dir="5040000" sx="101000" sy="101000" algn="ctr" rotWithShape="0">
                  <a:schemeClr val="bg1">
                    <a:lumMod val="65000"/>
                    <a:alpha val="77000"/>
                  </a:schemeClr>
                </a:outerShdw>
              </a:effectLst>
              <a:latin typeface="微软雅黑" panose="020B0503020204020204" pitchFamily="34" charset="-122"/>
              <a:ea typeface="微软雅黑" panose="020B0503020204020204" pitchFamily="34" charset="-122"/>
            </a:endParaRPr>
          </a:p>
        </p:txBody>
      </p:sp>
      <p:sp>
        <p:nvSpPr>
          <p:cNvPr id="4" name="TextBox 5"/>
          <p:cNvSpPr txBox="1"/>
          <p:nvPr/>
        </p:nvSpPr>
        <p:spPr>
          <a:xfrm>
            <a:off x="5616873" y="5976391"/>
            <a:ext cx="6840760" cy="338554"/>
          </a:xfrm>
          <a:prstGeom prst="rect">
            <a:avLst/>
          </a:prstGeom>
          <a:noFill/>
        </p:spPr>
        <p:txBody>
          <a:bodyPr wrap="square" rtlCol="0">
            <a:spAutoFit/>
          </a:bodyPr>
          <a:lstStyle/>
          <a:p>
            <a:r>
              <a:rPr lang="zh-CN" altLang="en-US" sz="1600" dirty="0" smtClean="0">
                <a:solidFill>
                  <a:schemeClr val="bg1"/>
                </a:solidFill>
                <a:latin typeface="汉仪中宋繁" pitchFamily="49" charset="-122"/>
                <a:ea typeface="汉仪中宋繁" pitchFamily="49" charset="-122"/>
              </a:rPr>
              <a:t>中国资讯行（国际）有限公司         北京精讯云顿数据软件有限公司</a:t>
            </a:r>
            <a:endParaRPr lang="zh-CN" altLang="en-US" sz="1600" dirty="0">
              <a:solidFill>
                <a:schemeClr val="bg1"/>
              </a:solidFill>
              <a:latin typeface="汉仪中宋繁" pitchFamily="49" charset="-122"/>
              <a:ea typeface="汉仪中宋繁" pitchFamily="49" charset="-122"/>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2" descr="D:\desk\公司logo\infobank-logo.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1017473" y="98568"/>
            <a:ext cx="1584177" cy="603836"/>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376094" y="333072"/>
            <a:ext cx="3160990" cy="369332"/>
          </a:xfrm>
          <a:prstGeom prst="rect">
            <a:avLst/>
          </a:prstGeom>
          <a:noFill/>
        </p:spPr>
        <p:txBody>
          <a:bodyPr wrap="square" rtlCol="0">
            <a:spAutoFit/>
          </a:bodyPr>
          <a:lstStyle/>
          <a:p>
            <a:r>
              <a:rPr lang="zh-CN" altLang="en-US" dirty="0" smtClean="0">
                <a:solidFill>
                  <a:srgbClr val="FF0000"/>
                </a:solidFill>
                <a:latin typeface="+mj-ea"/>
                <a:ea typeface="+mj-ea"/>
              </a:rPr>
              <a:t>部分</a:t>
            </a:r>
            <a:r>
              <a:rPr lang="en-US" altLang="zh-CN" dirty="0" smtClean="0">
                <a:solidFill>
                  <a:srgbClr val="FF0000"/>
                </a:solidFill>
                <a:latin typeface="+mj-ea"/>
                <a:ea typeface="+mj-ea"/>
              </a:rPr>
              <a:t>211</a:t>
            </a:r>
            <a:r>
              <a:rPr lang="zh-CN" altLang="en-US" dirty="0" smtClean="0">
                <a:solidFill>
                  <a:srgbClr val="FF0000"/>
                </a:solidFill>
                <a:latin typeface="+mj-ea"/>
                <a:ea typeface="+mj-ea"/>
              </a:rPr>
              <a:t>、</a:t>
            </a:r>
            <a:r>
              <a:rPr lang="en-US" altLang="zh-CN" dirty="0" smtClean="0">
                <a:solidFill>
                  <a:srgbClr val="FF0000"/>
                </a:solidFill>
                <a:latin typeface="+mj-ea"/>
                <a:ea typeface="+mj-ea"/>
              </a:rPr>
              <a:t>985</a:t>
            </a:r>
            <a:r>
              <a:rPr lang="zh-CN" altLang="en-US" dirty="0" smtClean="0">
                <a:solidFill>
                  <a:srgbClr val="FF0000"/>
                </a:solidFill>
                <a:latin typeface="+mj-ea"/>
                <a:ea typeface="+mj-ea"/>
              </a:rPr>
              <a:t>重点高校客户：</a:t>
            </a:r>
            <a:endParaRPr lang="zh-CN" altLang="en-US" dirty="0">
              <a:solidFill>
                <a:srgbClr val="FF0000"/>
              </a:solidFill>
              <a:latin typeface="+mj-ea"/>
              <a:ea typeface="+mj-ea"/>
            </a:endParaRPr>
          </a:p>
        </p:txBody>
      </p:sp>
      <p:sp>
        <p:nvSpPr>
          <p:cNvPr id="4" name="Text Box 3"/>
          <p:cNvSpPr txBox="1">
            <a:spLocks noChangeArrowheads="1"/>
          </p:cNvSpPr>
          <p:nvPr/>
        </p:nvSpPr>
        <p:spPr bwMode="auto">
          <a:xfrm>
            <a:off x="868940" y="791815"/>
            <a:ext cx="17281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b="1" dirty="0">
                <a:latin typeface="微软雅黑" panose="020B0503020204020204" pitchFamily="34" charset="-122"/>
                <a:ea typeface="微软雅黑" panose="020B0503020204020204" pitchFamily="34" charset="-122"/>
              </a:rPr>
              <a:t>东北地区 </a:t>
            </a:r>
            <a:endParaRPr lang="zh-CN" altLang="en-US" b="1" dirty="0">
              <a:latin typeface="微软雅黑" panose="020B0503020204020204" pitchFamily="34" charset="-122"/>
              <a:ea typeface="微软雅黑" panose="020B0503020204020204" pitchFamily="34" charset="-122"/>
            </a:endParaRPr>
          </a:p>
        </p:txBody>
      </p:sp>
      <p:sp>
        <p:nvSpPr>
          <p:cNvPr id="5" name="Text Box 4"/>
          <p:cNvSpPr txBox="1">
            <a:spLocks noChangeArrowheads="1"/>
          </p:cNvSpPr>
          <p:nvPr/>
        </p:nvSpPr>
        <p:spPr bwMode="auto">
          <a:xfrm>
            <a:off x="3319893" y="791815"/>
            <a:ext cx="11079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b="1" dirty="0">
                <a:ea typeface="微软雅黑" panose="020B0503020204020204" pitchFamily="34" charset="-122"/>
              </a:rPr>
              <a:t>华北</a:t>
            </a:r>
            <a:r>
              <a:rPr lang="zh-CN" altLang="en-US" b="1" dirty="0" smtClean="0">
                <a:ea typeface="微软雅黑" panose="020B0503020204020204" pitchFamily="34" charset="-122"/>
              </a:rPr>
              <a:t>地区</a:t>
            </a:r>
            <a:endParaRPr lang="zh-CN" altLang="en-US" b="1" dirty="0">
              <a:ea typeface="微软雅黑" panose="020B0503020204020204" pitchFamily="34" charset="-122"/>
            </a:endParaRPr>
          </a:p>
        </p:txBody>
      </p:sp>
      <p:sp>
        <p:nvSpPr>
          <p:cNvPr id="6" name="Text Box 5"/>
          <p:cNvSpPr txBox="1">
            <a:spLocks noChangeArrowheads="1"/>
          </p:cNvSpPr>
          <p:nvPr/>
        </p:nvSpPr>
        <p:spPr bwMode="auto">
          <a:xfrm>
            <a:off x="5711946" y="791815"/>
            <a:ext cx="11079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b="1" dirty="0">
                <a:ea typeface="微软雅黑" panose="020B0503020204020204" pitchFamily="34" charset="-122"/>
              </a:rPr>
              <a:t>华东</a:t>
            </a:r>
            <a:r>
              <a:rPr lang="zh-CN" altLang="en-US" b="1" dirty="0" smtClean="0">
                <a:ea typeface="微软雅黑" panose="020B0503020204020204" pitchFamily="34" charset="-122"/>
              </a:rPr>
              <a:t>地区</a:t>
            </a:r>
            <a:endParaRPr lang="zh-CN" altLang="en-US" b="1" dirty="0">
              <a:ea typeface="微软雅黑" panose="020B0503020204020204" pitchFamily="34" charset="-122"/>
            </a:endParaRPr>
          </a:p>
        </p:txBody>
      </p:sp>
      <p:sp>
        <p:nvSpPr>
          <p:cNvPr id="8" name="Text Box 6"/>
          <p:cNvSpPr txBox="1">
            <a:spLocks noChangeArrowheads="1"/>
          </p:cNvSpPr>
          <p:nvPr/>
        </p:nvSpPr>
        <p:spPr bwMode="auto">
          <a:xfrm>
            <a:off x="8324060" y="791815"/>
            <a:ext cx="16081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b="1" dirty="0">
                <a:ea typeface="微软雅黑" panose="020B0503020204020204" pitchFamily="34" charset="-122"/>
              </a:rPr>
              <a:t>华中/</a:t>
            </a:r>
            <a:r>
              <a:rPr lang="zh-CN" altLang="en-US" b="1" dirty="0" smtClean="0">
                <a:ea typeface="微软雅黑" panose="020B0503020204020204" pitchFamily="34" charset="-122"/>
              </a:rPr>
              <a:t>华南</a:t>
            </a:r>
            <a:endParaRPr lang="zh-CN" altLang="en-US" b="1" dirty="0">
              <a:ea typeface="微软雅黑" panose="020B0503020204020204" pitchFamily="34" charset="-122"/>
            </a:endParaRPr>
          </a:p>
        </p:txBody>
      </p:sp>
      <p:sp>
        <p:nvSpPr>
          <p:cNvPr id="9" name="Text Box 7"/>
          <p:cNvSpPr txBox="1">
            <a:spLocks noChangeArrowheads="1"/>
          </p:cNvSpPr>
          <p:nvPr/>
        </p:nvSpPr>
        <p:spPr bwMode="auto">
          <a:xfrm>
            <a:off x="10801449" y="791815"/>
            <a:ext cx="185547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b="1" dirty="0">
                <a:ea typeface="微软雅黑" panose="020B0503020204020204" pitchFamily="34" charset="-122"/>
              </a:rPr>
              <a:t>西南/</a:t>
            </a:r>
            <a:r>
              <a:rPr lang="zh-CN" altLang="en-US" b="1" dirty="0" smtClean="0">
                <a:ea typeface="微软雅黑" panose="020B0503020204020204" pitchFamily="34" charset="-122"/>
              </a:rPr>
              <a:t>西北</a:t>
            </a:r>
            <a:endParaRPr lang="zh-CN" altLang="en-US" b="1" dirty="0">
              <a:ea typeface="微软雅黑" panose="020B0503020204020204" pitchFamily="34" charset="-122"/>
            </a:endParaRPr>
          </a:p>
        </p:txBody>
      </p:sp>
      <p:pic>
        <p:nvPicPr>
          <p:cNvPr id="36" name="图片 35"/>
          <p:cNvPicPr>
            <a:picLocks noChangeAspect="1"/>
          </p:cNvPicPr>
          <p:nvPr/>
        </p:nvPicPr>
        <p:blipFill>
          <a:blip r:embed="rId2" cstate="print"/>
          <a:stretch>
            <a:fillRect/>
          </a:stretch>
        </p:blipFill>
        <p:spPr>
          <a:xfrm>
            <a:off x="338618" y="1161147"/>
            <a:ext cx="2222367" cy="5017368"/>
          </a:xfrm>
          <a:prstGeom prst="rect">
            <a:avLst/>
          </a:prstGeom>
        </p:spPr>
      </p:pic>
      <p:pic>
        <p:nvPicPr>
          <p:cNvPr id="37" name="图片 36"/>
          <p:cNvPicPr>
            <a:picLocks noChangeAspect="1"/>
          </p:cNvPicPr>
          <p:nvPr/>
        </p:nvPicPr>
        <p:blipFill>
          <a:blip r:embed="rId3" cstate="print"/>
          <a:stretch>
            <a:fillRect/>
          </a:stretch>
        </p:blipFill>
        <p:spPr>
          <a:xfrm>
            <a:off x="2808561" y="1155527"/>
            <a:ext cx="2193366" cy="4868202"/>
          </a:xfrm>
          <a:prstGeom prst="rect">
            <a:avLst/>
          </a:prstGeom>
        </p:spPr>
      </p:pic>
      <p:pic>
        <p:nvPicPr>
          <p:cNvPr id="38" name="图片 37"/>
          <p:cNvPicPr>
            <a:picLocks noChangeAspect="1"/>
          </p:cNvPicPr>
          <p:nvPr/>
        </p:nvPicPr>
        <p:blipFill>
          <a:blip r:embed="rId4" cstate="print"/>
          <a:stretch>
            <a:fillRect/>
          </a:stretch>
        </p:blipFill>
        <p:spPr>
          <a:xfrm>
            <a:off x="5200705" y="1163042"/>
            <a:ext cx="2360384" cy="4860687"/>
          </a:xfrm>
          <a:prstGeom prst="rect">
            <a:avLst/>
          </a:prstGeom>
        </p:spPr>
      </p:pic>
      <p:pic>
        <p:nvPicPr>
          <p:cNvPr id="39" name="图片 38"/>
          <p:cNvPicPr>
            <a:picLocks noChangeAspect="1"/>
          </p:cNvPicPr>
          <p:nvPr/>
        </p:nvPicPr>
        <p:blipFill>
          <a:blip r:embed="rId5" cstate="print"/>
          <a:stretch>
            <a:fillRect/>
          </a:stretch>
        </p:blipFill>
        <p:spPr>
          <a:xfrm>
            <a:off x="7795453" y="1167383"/>
            <a:ext cx="2357924" cy="4856346"/>
          </a:xfrm>
          <a:prstGeom prst="rect">
            <a:avLst/>
          </a:prstGeom>
        </p:spPr>
      </p:pic>
      <p:pic>
        <p:nvPicPr>
          <p:cNvPr id="40" name="图片 39"/>
          <p:cNvPicPr>
            <a:picLocks noChangeAspect="1"/>
          </p:cNvPicPr>
          <p:nvPr/>
        </p:nvPicPr>
        <p:blipFill>
          <a:blip r:embed="rId6" cstate="print"/>
          <a:stretch>
            <a:fillRect/>
          </a:stretch>
        </p:blipFill>
        <p:spPr>
          <a:xfrm>
            <a:off x="10339541" y="1163042"/>
            <a:ext cx="2262110" cy="4886625"/>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D:\desk\公司logo\infobank-logo.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60289" y="4896271"/>
            <a:ext cx="1584177" cy="603836"/>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648321" y="287759"/>
            <a:ext cx="2448272" cy="369332"/>
          </a:xfrm>
          <a:prstGeom prst="rect">
            <a:avLst/>
          </a:prstGeom>
          <a:noFill/>
        </p:spPr>
        <p:txBody>
          <a:bodyPr wrap="square" rtlCol="0">
            <a:spAutoFit/>
          </a:bodyPr>
          <a:lstStyle/>
          <a:p>
            <a:r>
              <a:rPr lang="zh-CN" altLang="en-US" dirty="0" smtClean="0">
                <a:solidFill>
                  <a:srgbClr val="FF0000"/>
                </a:solidFill>
                <a:latin typeface="+mj-ea"/>
                <a:ea typeface="+mj-ea"/>
              </a:rPr>
              <a:t>国家政府机关、党校：</a:t>
            </a:r>
            <a:endParaRPr lang="zh-CN" altLang="en-US" dirty="0">
              <a:solidFill>
                <a:srgbClr val="FF0000"/>
              </a:solidFill>
              <a:latin typeface="+mj-ea"/>
              <a:ea typeface="+mj-ea"/>
            </a:endParaRPr>
          </a:p>
        </p:txBody>
      </p:sp>
      <p:sp>
        <p:nvSpPr>
          <p:cNvPr id="4" name="TextBox 5"/>
          <p:cNvSpPr txBox="1"/>
          <p:nvPr/>
        </p:nvSpPr>
        <p:spPr>
          <a:xfrm>
            <a:off x="5616873" y="5976391"/>
            <a:ext cx="6840760" cy="338554"/>
          </a:xfrm>
          <a:prstGeom prst="rect">
            <a:avLst/>
          </a:prstGeom>
          <a:noFill/>
        </p:spPr>
        <p:txBody>
          <a:bodyPr wrap="square" rtlCol="0">
            <a:spAutoFit/>
          </a:bodyPr>
          <a:lstStyle/>
          <a:p>
            <a:r>
              <a:rPr lang="zh-CN" altLang="en-US" sz="1600" dirty="0" smtClean="0">
                <a:solidFill>
                  <a:schemeClr val="bg1"/>
                </a:solidFill>
                <a:latin typeface="汉仪中宋繁" pitchFamily="49" charset="-122"/>
                <a:ea typeface="汉仪中宋繁" pitchFamily="49" charset="-122"/>
              </a:rPr>
              <a:t>中国资讯行（国际）有限公司         北京精讯云顿数据软件有限公司</a:t>
            </a:r>
            <a:endParaRPr lang="zh-CN" altLang="en-US" sz="1600" dirty="0">
              <a:solidFill>
                <a:schemeClr val="bg1"/>
              </a:solidFill>
              <a:latin typeface="汉仪中宋繁" pitchFamily="49" charset="-122"/>
              <a:ea typeface="汉仪中宋繁" pitchFamily="49" charset="-122"/>
            </a:endParaRPr>
          </a:p>
        </p:txBody>
      </p:sp>
      <p:sp>
        <p:nvSpPr>
          <p:cNvPr id="3" name="文本框 2"/>
          <p:cNvSpPr txBox="1"/>
          <p:nvPr/>
        </p:nvSpPr>
        <p:spPr>
          <a:xfrm>
            <a:off x="1123119" y="1239823"/>
            <a:ext cx="1569660" cy="3139321"/>
          </a:xfrm>
          <a:prstGeom prst="rect">
            <a:avLst/>
          </a:prstGeom>
          <a:noFill/>
        </p:spPr>
        <p:txBody>
          <a:bodyPr wrap="none" rtlCol="0">
            <a:spAutoFit/>
          </a:bodyPr>
          <a:lstStyle/>
          <a:p>
            <a:r>
              <a:rPr lang="zh-CN" altLang="en-US" dirty="0" smtClean="0">
                <a:latin typeface="+mj-ea"/>
                <a:ea typeface="+mj-ea"/>
              </a:rPr>
              <a:t>国家商务部</a:t>
            </a:r>
            <a:endParaRPr lang="en-US" altLang="zh-CN" dirty="0" smtClean="0">
              <a:latin typeface="+mj-ea"/>
              <a:ea typeface="+mj-ea"/>
            </a:endParaRPr>
          </a:p>
          <a:p>
            <a:r>
              <a:rPr lang="zh-CN" altLang="en-US" dirty="0" smtClean="0">
                <a:latin typeface="+mj-ea"/>
                <a:ea typeface="+mj-ea"/>
              </a:rPr>
              <a:t>国家民政部</a:t>
            </a:r>
            <a:endParaRPr lang="en-US" altLang="zh-CN" dirty="0" smtClean="0">
              <a:latin typeface="+mj-ea"/>
              <a:ea typeface="+mj-ea"/>
            </a:endParaRPr>
          </a:p>
          <a:p>
            <a:r>
              <a:rPr lang="zh-CN" altLang="en-US" dirty="0" smtClean="0">
                <a:latin typeface="+mj-ea"/>
                <a:ea typeface="+mj-ea"/>
              </a:rPr>
              <a:t>国家财政部</a:t>
            </a:r>
            <a:endParaRPr lang="en-US" altLang="zh-CN" dirty="0" smtClean="0">
              <a:latin typeface="+mj-ea"/>
              <a:ea typeface="+mj-ea"/>
            </a:endParaRPr>
          </a:p>
          <a:p>
            <a:r>
              <a:rPr lang="zh-CN" altLang="en-US" dirty="0" smtClean="0">
                <a:latin typeface="+mj-ea"/>
                <a:ea typeface="+mj-ea"/>
              </a:rPr>
              <a:t>中国科学院</a:t>
            </a:r>
            <a:endParaRPr lang="en-US" altLang="zh-CN" dirty="0" smtClean="0">
              <a:latin typeface="+mj-ea"/>
              <a:ea typeface="+mj-ea"/>
            </a:endParaRPr>
          </a:p>
          <a:p>
            <a:r>
              <a:rPr lang="zh-CN" altLang="en-US" dirty="0" smtClean="0">
                <a:latin typeface="+mj-ea"/>
                <a:ea typeface="+mj-ea"/>
              </a:rPr>
              <a:t>中国社科院</a:t>
            </a:r>
            <a:endParaRPr lang="en-US" altLang="zh-CN" dirty="0" smtClean="0">
              <a:latin typeface="+mj-ea"/>
              <a:ea typeface="+mj-ea"/>
            </a:endParaRPr>
          </a:p>
          <a:p>
            <a:r>
              <a:rPr lang="zh-CN" altLang="en-US" dirty="0" smtClean="0">
                <a:latin typeface="+mj-ea"/>
                <a:ea typeface="+mj-ea"/>
              </a:rPr>
              <a:t>国家民委</a:t>
            </a:r>
            <a:endParaRPr lang="en-US" altLang="zh-CN" dirty="0" smtClean="0">
              <a:latin typeface="+mj-ea"/>
              <a:ea typeface="+mj-ea"/>
            </a:endParaRPr>
          </a:p>
          <a:p>
            <a:r>
              <a:rPr lang="zh-CN" altLang="en-US" dirty="0" smtClean="0">
                <a:latin typeface="+mj-ea"/>
                <a:ea typeface="+mj-ea"/>
              </a:rPr>
              <a:t>国家体育总局</a:t>
            </a:r>
            <a:endParaRPr lang="en-US" altLang="zh-CN" dirty="0" smtClean="0">
              <a:latin typeface="+mj-ea"/>
              <a:ea typeface="+mj-ea"/>
            </a:endParaRPr>
          </a:p>
          <a:p>
            <a:r>
              <a:rPr lang="zh-CN" altLang="en-US" dirty="0" smtClean="0">
                <a:latin typeface="+mj-ea"/>
                <a:ea typeface="+mj-ea"/>
              </a:rPr>
              <a:t>国家体彩中心</a:t>
            </a:r>
            <a:endParaRPr lang="en-US" altLang="zh-CN" dirty="0" smtClean="0">
              <a:latin typeface="+mj-ea"/>
              <a:ea typeface="+mj-ea"/>
            </a:endParaRPr>
          </a:p>
          <a:p>
            <a:r>
              <a:rPr lang="zh-CN" altLang="en-US" dirty="0" smtClean="0">
                <a:latin typeface="+mj-ea"/>
                <a:ea typeface="+mj-ea"/>
              </a:rPr>
              <a:t>国家统战部</a:t>
            </a:r>
            <a:endParaRPr lang="en-US" altLang="zh-CN" dirty="0" smtClean="0">
              <a:latin typeface="+mj-ea"/>
              <a:ea typeface="+mj-ea"/>
            </a:endParaRPr>
          </a:p>
          <a:p>
            <a:endParaRPr lang="en-US" altLang="zh-CN" dirty="0" smtClean="0">
              <a:latin typeface="+mj-ea"/>
              <a:ea typeface="+mj-ea"/>
            </a:endParaRPr>
          </a:p>
          <a:p>
            <a:endParaRPr lang="en-US" altLang="zh-CN" dirty="0" smtClean="0">
              <a:latin typeface="+mj-ea"/>
              <a:ea typeface="+mj-ea"/>
            </a:endParaRPr>
          </a:p>
        </p:txBody>
      </p:sp>
      <p:sp>
        <p:nvSpPr>
          <p:cNvPr id="6" name="文本框 5"/>
          <p:cNvSpPr txBox="1"/>
          <p:nvPr/>
        </p:nvSpPr>
        <p:spPr>
          <a:xfrm>
            <a:off x="3541415" y="1223863"/>
            <a:ext cx="2723823" cy="3970318"/>
          </a:xfrm>
          <a:prstGeom prst="rect">
            <a:avLst/>
          </a:prstGeom>
          <a:noFill/>
        </p:spPr>
        <p:txBody>
          <a:bodyPr wrap="none" rtlCol="0">
            <a:spAutoFit/>
          </a:bodyPr>
          <a:lstStyle/>
          <a:p>
            <a:r>
              <a:rPr lang="zh-CN" altLang="en-US" dirty="0" smtClean="0">
                <a:latin typeface="+mj-ea"/>
                <a:ea typeface="+mj-ea"/>
              </a:rPr>
              <a:t>全国人大</a:t>
            </a:r>
            <a:endParaRPr lang="en-US" altLang="zh-CN" dirty="0">
              <a:latin typeface="+mj-ea"/>
              <a:ea typeface="+mj-ea"/>
            </a:endParaRPr>
          </a:p>
          <a:p>
            <a:r>
              <a:rPr lang="zh-CN" altLang="en-US" dirty="0" smtClean="0">
                <a:latin typeface="+mj-ea"/>
                <a:ea typeface="+mj-ea"/>
              </a:rPr>
              <a:t>中国银监会</a:t>
            </a:r>
            <a:endParaRPr lang="en-US" altLang="zh-CN" dirty="0" smtClean="0">
              <a:latin typeface="+mj-ea"/>
              <a:ea typeface="+mj-ea"/>
            </a:endParaRPr>
          </a:p>
          <a:p>
            <a:r>
              <a:rPr lang="zh-CN" altLang="en-US" dirty="0" smtClean="0">
                <a:latin typeface="+mj-ea"/>
                <a:ea typeface="+mj-ea"/>
              </a:rPr>
              <a:t>国家中医药管理局</a:t>
            </a:r>
            <a:endParaRPr lang="en-US" altLang="zh-CN" dirty="0" smtClean="0">
              <a:latin typeface="+mj-ea"/>
              <a:ea typeface="+mj-ea"/>
            </a:endParaRPr>
          </a:p>
          <a:p>
            <a:r>
              <a:rPr lang="zh-CN" altLang="en-US" dirty="0" smtClean="0">
                <a:latin typeface="+mj-ea"/>
                <a:ea typeface="+mj-ea"/>
              </a:rPr>
              <a:t>中国</a:t>
            </a:r>
            <a:r>
              <a:rPr lang="zh-CN" altLang="en-US" dirty="0">
                <a:latin typeface="+mj-ea"/>
                <a:ea typeface="+mj-ea"/>
              </a:rPr>
              <a:t>人口与发展研究中心</a:t>
            </a:r>
            <a:endParaRPr lang="en-US" altLang="zh-CN" dirty="0">
              <a:latin typeface="+mj-ea"/>
              <a:ea typeface="+mj-ea"/>
            </a:endParaRPr>
          </a:p>
          <a:p>
            <a:r>
              <a:rPr lang="zh-CN" altLang="en-US" dirty="0">
                <a:latin typeface="+mj-ea"/>
                <a:ea typeface="+mj-ea"/>
              </a:rPr>
              <a:t>中国足球</a:t>
            </a:r>
            <a:r>
              <a:rPr lang="zh-CN" altLang="en-US" dirty="0" smtClean="0">
                <a:latin typeface="+mj-ea"/>
                <a:ea typeface="+mj-ea"/>
              </a:rPr>
              <a:t>协会</a:t>
            </a:r>
            <a:endParaRPr lang="en-US" altLang="zh-CN" dirty="0" smtClean="0">
              <a:latin typeface="+mj-ea"/>
              <a:ea typeface="+mj-ea"/>
            </a:endParaRPr>
          </a:p>
          <a:p>
            <a:r>
              <a:rPr lang="zh-CN" altLang="en-US" dirty="0" smtClean="0">
                <a:latin typeface="+mj-ea"/>
                <a:ea typeface="+mj-ea"/>
              </a:rPr>
              <a:t>北京市经信委</a:t>
            </a:r>
            <a:endParaRPr lang="en-US" altLang="zh-CN" dirty="0" smtClean="0">
              <a:latin typeface="+mj-ea"/>
              <a:ea typeface="+mj-ea"/>
            </a:endParaRPr>
          </a:p>
          <a:p>
            <a:r>
              <a:rPr lang="zh-CN" altLang="en-US" dirty="0" smtClean="0">
                <a:latin typeface="+mj-ea"/>
                <a:ea typeface="+mj-ea"/>
              </a:rPr>
              <a:t>北京市总工会</a:t>
            </a:r>
            <a:endParaRPr lang="en-US" altLang="zh-CN" dirty="0" smtClean="0">
              <a:latin typeface="+mj-ea"/>
              <a:ea typeface="+mj-ea"/>
            </a:endParaRPr>
          </a:p>
          <a:p>
            <a:r>
              <a:rPr lang="zh-CN" altLang="en-US" dirty="0" smtClean="0">
                <a:latin typeface="+mj-ea"/>
                <a:ea typeface="+mj-ea"/>
              </a:rPr>
              <a:t>北京科技协作中心</a:t>
            </a:r>
            <a:endParaRPr lang="en-US" altLang="zh-CN" dirty="0" smtClean="0">
              <a:latin typeface="+mj-ea"/>
              <a:ea typeface="+mj-ea"/>
            </a:endParaRPr>
          </a:p>
          <a:p>
            <a:r>
              <a:rPr lang="zh-CN" altLang="en-US" dirty="0" smtClean="0">
                <a:latin typeface="+mj-ea"/>
                <a:ea typeface="+mj-ea"/>
              </a:rPr>
              <a:t>上海市旅游局</a:t>
            </a:r>
            <a:endParaRPr lang="en-US" altLang="zh-CN" dirty="0" smtClean="0">
              <a:latin typeface="+mj-ea"/>
              <a:ea typeface="+mj-ea"/>
            </a:endParaRPr>
          </a:p>
          <a:p>
            <a:endParaRPr lang="en-US" altLang="zh-CN" dirty="0" smtClean="0">
              <a:latin typeface="+mj-ea"/>
              <a:ea typeface="+mj-ea"/>
            </a:endParaRPr>
          </a:p>
          <a:p>
            <a:endParaRPr lang="en-US" altLang="zh-CN" dirty="0" smtClean="0">
              <a:latin typeface="+mj-ea"/>
              <a:ea typeface="+mj-ea"/>
            </a:endParaRPr>
          </a:p>
          <a:p>
            <a:endParaRPr lang="en-US" altLang="zh-CN" dirty="0" smtClean="0">
              <a:latin typeface="+mj-ea"/>
              <a:ea typeface="+mj-ea"/>
            </a:endParaRPr>
          </a:p>
          <a:p>
            <a:endParaRPr lang="en-US" altLang="zh-CN" dirty="0" smtClean="0">
              <a:latin typeface="+mj-ea"/>
              <a:ea typeface="+mj-ea"/>
            </a:endParaRPr>
          </a:p>
          <a:p>
            <a:endParaRPr lang="en-US" altLang="zh-CN" dirty="0" smtClean="0">
              <a:latin typeface="+mj-ea"/>
              <a:ea typeface="+mj-ea"/>
            </a:endParaRPr>
          </a:p>
        </p:txBody>
      </p:sp>
      <p:sp>
        <p:nvSpPr>
          <p:cNvPr id="8" name="文本框 7"/>
          <p:cNvSpPr txBox="1"/>
          <p:nvPr/>
        </p:nvSpPr>
        <p:spPr>
          <a:xfrm>
            <a:off x="7849121" y="1223863"/>
            <a:ext cx="3877985" cy="2585323"/>
          </a:xfrm>
          <a:prstGeom prst="rect">
            <a:avLst/>
          </a:prstGeom>
          <a:noFill/>
        </p:spPr>
        <p:txBody>
          <a:bodyPr wrap="none" rtlCol="0">
            <a:spAutoFit/>
          </a:bodyPr>
          <a:lstStyle/>
          <a:p>
            <a:r>
              <a:rPr lang="zh-CN" altLang="en-US" dirty="0" smtClean="0">
                <a:latin typeface="+mj-ea"/>
                <a:ea typeface="+mj-ea"/>
              </a:rPr>
              <a:t>中国水产科学研究院</a:t>
            </a:r>
            <a:endParaRPr lang="en-US" altLang="zh-CN" dirty="0" smtClean="0">
              <a:latin typeface="+mj-ea"/>
              <a:ea typeface="+mj-ea"/>
            </a:endParaRPr>
          </a:p>
          <a:p>
            <a:r>
              <a:rPr lang="zh-CN" altLang="en-US" dirty="0" smtClean="0">
                <a:latin typeface="+mj-ea"/>
                <a:ea typeface="+mj-ea"/>
              </a:rPr>
              <a:t>北京生物技术和新医药产业促进中心</a:t>
            </a:r>
            <a:endParaRPr lang="en-US" altLang="zh-CN" dirty="0" smtClean="0">
              <a:latin typeface="+mj-ea"/>
              <a:ea typeface="+mj-ea"/>
            </a:endParaRPr>
          </a:p>
          <a:p>
            <a:r>
              <a:rPr lang="zh-CN" altLang="en-US" dirty="0" smtClean="0">
                <a:latin typeface="+mj-ea"/>
                <a:ea typeface="+mj-ea"/>
              </a:rPr>
              <a:t>中共中央党校</a:t>
            </a:r>
            <a:endParaRPr lang="en-US" altLang="zh-CN" dirty="0" smtClean="0">
              <a:latin typeface="+mj-ea"/>
              <a:ea typeface="+mj-ea"/>
            </a:endParaRPr>
          </a:p>
          <a:p>
            <a:r>
              <a:rPr lang="zh-CN" altLang="en-US" dirty="0" smtClean="0">
                <a:latin typeface="+mj-ea"/>
                <a:ea typeface="+mj-ea"/>
              </a:rPr>
              <a:t>北京市委党校</a:t>
            </a:r>
            <a:endParaRPr lang="en-US" altLang="zh-CN" dirty="0" smtClean="0">
              <a:latin typeface="+mj-ea"/>
              <a:ea typeface="+mj-ea"/>
            </a:endParaRPr>
          </a:p>
          <a:p>
            <a:r>
              <a:rPr lang="zh-CN" altLang="en-US" dirty="0" smtClean="0">
                <a:latin typeface="+mj-ea"/>
                <a:ea typeface="+mj-ea"/>
              </a:rPr>
              <a:t>辽宁省委党校</a:t>
            </a:r>
            <a:endParaRPr lang="en-US" altLang="zh-CN" dirty="0" smtClean="0">
              <a:latin typeface="+mj-ea"/>
              <a:ea typeface="+mj-ea"/>
            </a:endParaRPr>
          </a:p>
          <a:p>
            <a:r>
              <a:rPr lang="zh-CN" altLang="en-US" dirty="0" smtClean="0">
                <a:latin typeface="+mj-ea"/>
                <a:ea typeface="+mj-ea"/>
              </a:rPr>
              <a:t>福建省委党校</a:t>
            </a:r>
            <a:endParaRPr lang="en-US" altLang="zh-CN" dirty="0" smtClean="0">
              <a:latin typeface="+mj-ea"/>
              <a:ea typeface="+mj-ea"/>
            </a:endParaRPr>
          </a:p>
          <a:p>
            <a:r>
              <a:rPr lang="zh-CN" altLang="en-US" dirty="0" smtClean="0">
                <a:latin typeface="+mj-ea"/>
                <a:ea typeface="+mj-ea"/>
              </a:rPr>
              <a:t>四川省委党校</a:t>
            </a:r>
            <a:endParaRPr lang="en-US" altLang="zh-CN" dirty="0" smtClean="0">
              <a:latin typeface="+mj-ea"/>
              <a:ea typeface="+mj-ea"/>
            </a:endParaRPr>
          </a:p>
          <a:p>
            <a:r>
              <a:rPr lang="zh-CN" altLang="en-US" dirty="0" smtClean="0">
                <a:latin typeface="+mj-ea"/>
                <a:ea typeface="+mj-ea"/>
              </a:rPr>
              <a:t>江西省委党校</a:t>
            </a:r>
            <a:endParaRPr lang="en-US" altLang="zh-CN" dirty="0" smtClean="0">
              <a:latin typeface="+mj-ea"/>
              <a:ea typeface="+mj-ea"/>
            </a:endParaRPr>
          </a:p>
          <a:p>
            <a:r>
              <a:rPr lang="zh-CN" altLang="en-US" dirty="0" smtClean="0">
                <a:latin typeface="+mj-ea"/>
                <a:ea typeface="+mj-ea"/>
              </a:rPr>
              <a:t>大连市委党校</a:t>
            </a:r>
            <a:endParaRPr lang="en-US" altLang="zh-CN" dirty="0" smtClean="0">
              <a:latin typeface="+mj-ea"/>
              <a:ea typeface="+mj-ea"/>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D:\desk\公司logo\infobank-logo.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60289" y="4896271"/>
            <a:ext cx="1584177" cy="603836"/>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576313" y="287759"/>
            <a:ext cx="2448272" cy="369332"/>
          </a:xfrm>
          <a:prstGeom prst="rect">
            <a:avLst/>
          </a:prstGeom>
          <a:noFill/>
        </p:spPr>
        <p:txBody>
          <a:bodyPr wrap="square" rtlCol="0">
            <a:spAutoFit/>
          </a:bodyPr>
          <a:lstStyle/>
          <a:p>
            <a:r>
              <a:rPr lang="zh-CN" altLang="en-US" dirty="0" smtClean="0">
                <a:solidFill>
                  <a:srgbClr val="FF0000"/>
                </a:solidFill>
                <a:latin typeface="+mj-ea"/>
                <a:ea typeface="+mj-ea"/>
              </a:rPr>
              <a:t>知名企业：</a:t>
            </a:r>
            <a:endParaRPr lang="zh-CN" altLang="en-US" dirty="0">
              <a:solidFill>
                <a:srgbClr val="FF0000"/>
              </a:solidFill>
              <a:latin typeface="+mj-ea"/>
              <a:ea typeface="+mj-ea"/>
            </a:endParaRPr>
          </a:p>
        </p:txBody>
      </p:sp>
      <p:sp>
        <p:nvSpPr>
          <p:cNvPr id="4" name="TextBox 5"/>
          <p:cNvSpPr txBox="1"/>
          <p:nvPr/>
        </p:nvSpPr>
        <p:spPr>
          <a:xfrm>
            <a:off x="5616873" y="5976391"/>
            <a:ext cx="6840760" cy="338554"/>
          </a:xfrm>
          <a:prstGeom prst="rect">
            <a:avLst/>
          </a:prstGeom>
          <a:noFill/>
        </p:spPr>
        <p:txBody>
          <a:bodyPr wrap="square" rtlCol="0">
            <a:spAutoFit/>
          </a:bodyPr>
          <a:lstStyle/>
          <a:p>
            <a:r>
              <a:rPr lang="zh-CN" altLang="en-US" sz="1600" dirty="0" smtClean="0">
                <a:solidFill>
                  <a:schemeClr val="bg1"/>
                </a:solidFill>
                <a:latin typeface="汉仪中宋繁" pitchFamily="49" charset="-122"/>
                <a:ea typeface="汉仪中宋繁" pitchFamily="49" charset="-122"/>
              </a:rPr>
              <a:t>中国资讯行（国际）有限公司         北京精讯云顿数据软件有限公司</a:t>
            </a:r>
            <a:endParaRPr lang="zh-CN" altLang="en-US" sz="1600" dirty="0">
              <a:solidFill>
                <a:schemeClr val="bg1"/>
              </a:solidFill>
              <a:latin typeface="汉仪中宋繁" pitchFamily="49" charset="-122"/>
              <a:ea typeface="汉仪中宋繁" pitchFamily="49" charset="-122"/>
            </a:endParaRPr>
          </a:p>
        </p:txBody>
      </p:sp>
      <p:sp>
        <p:nvSpPr>
          <p:cNvPr id="3" name="文本框 2"/>
          <p:cNvSpPr txBox="1"/>
          <p:nvPr/>
        </p:nvSpPr>
        <p:spPr>
          <a:xfrm>
            <a:off x="1368401" y="1442212"/>
            <a:ext cx="2492990" cy="2585323"/>
          </a:xfrm>
          <a:prstGeom prst="rect">
            <a:avLst/>
          </a:prstGeom>
          <a:noFill/>
        </p:spPr>
        <p:txBody>
          <a:bodyPr wrap="none" rtlCol="0">
            <a:spAutoFit/>
          </a:bodyPr>
          <a:lstStyle/>
          <a:p>
            <a:r>
              <a:rPr lang="zh-CN" altLang="en-US" dirty="0" smtClean="0">
                <a:latin typeface="+mj-ea"/>
                <a:ea typeface="+mj-ea"/>
              </a:rPr>
              <a:t>中国银行</a:t>
            </a:r>
            <a:endParaRPr lang="en-US" altLang="zh-CN" dirty="0" smtClean="0">
              <a:latin typeface="+mj-ea"/>
              <a:ea typeface="+mj-ea"/>
            </a:endParaRPr>
          </a:p>
          <a:p>
            <a:r>
              <a:rPr lang="zh-CN" altLang="en-US" dirty="0" smtClean="0">
                <a:latin typeface="+mj-ea"/>
                <a:ea typeface="+mj-ea"/>
              </a:rPr>
              <a:t>农业银行</a:t>
            </a:r>
            <a:endParaRPr lang="en-US" altLang="zh-CN" dirty="0" smtClean="0">
              <a:latin typeface="+mj-ea"/>
              <a:ea typeface="+mj-ea"/>
            </a:endParaRPr>
          </a:p>
          <a:p>
            <a:r>
              <a:rPr lang="zh-CN" altLang="en-US" dirty="0" smtClean="0">
                <a:latin typeface="+mj-ea"/>
                <a:ea typeface="+mj-ea"/>
              </a:rPr>
              <a:t>建设银行</a:t>
            </a:r>
            <a:endParaRPr lang="en-US" altLang="zh-CN" dirty="0" smtClean="0">
              <a:latin typeface="+mj-ea"/>
              <a:ea typeface="+mj-ea"/>
            </a:endParaRPr>
          </a:p>
          <a:p>
            <a:r>
              <a:rPr lang="zh-CN" altLang="en-US" dirty="0" smtClean="0">
                <a:latin typeface="+mj-ea"/>
                <a:ea typeface="+mj-ea"/>
              </a:rPr>
              <a:t>中国出口信用保险公司</a:t>
            </a:r>
            <a:endParaRPr lang="en-US" altLang="zh-CN" dirty="0" smtClean="0">
              <a:latin typeface="+mj-ea"/>
              <a:ea typeface="+mj-ea"/>
            </a:endParaRPr>
          </a:p>
          <a:p>
            <a:r>
              <a:rPr lang="zh-CN" altLang="en-US" dirty="0" smtClean="0">
                <a:latin typeface="+mj-ea"/>
                <a:ea typeface="+mj-ea"/>
              </a:rPr>
              <a:t>中国国际金融公司</a:t>
            </a:r>
            <a:endParaRPr lang="en-US" altLang="zh-CN" dirty="0" smtClean="0">
              <a:latin typeface="+mj-ea"/>
              <a:ea typeface="+mj-ea"/>
            </a:endParaRPr>
          </a:p>
          <a:p>
            <a:r>
              <a:rPr lang="zh-CN" altLang="en-US" dirty="0" smtClean="0">
                <a:latin typeface="+mj-ea"/>
                <a:ea typeface="+mj-ea"/>
              </a:rPr>
              <a:t>西门子</a:t>
            </a:r>
            <a:endParaRPr lang="en-US" altLang="zh-CN" dirty="0" smtClean="0">
              <a:latin typeface="+mj-ea"/>
              <a:ea typeface="+mj-ea"/>
            </a:endParaRPr>
          </a:p>
          <a:p>
            <a:r>
              <a:rPr lang="zh-CN" altLang="en-US" dirty="0" smtClean="0">
                <a:latin typeface="+mj-ea"/>
                <a:ea typeface="+mj-ea"/>
              </a:rPr>
              <a:t>可口可乐</a:t>
            </a:r>
            <a:endParaRPr lang="en-US" altLang="zh-CN" dirty="0" smtClean="0">
              <a:latin typeface="+mj-ea"/>
              <a:ea typeface="+mj-ea"/>
            </a:endParaRPr>
          </a:p>
          <a:p>
            <a:r>
              <a:rPr lang="zh-CN" altLang="en-US" dirty="0" smtClean="0">
                <a:latin typeface="+mj-ea"/>
                <a:ea typeface="+mj-ea"/>
              </a:rPr>
              <a:t>三星集团</a:t>
            </a:r>
            <a:endParaRPr lang="en-US" altLang="zh-CN" dirty="0" smtClean="0">
              <a:latin typeface="+mj-ea"/>
              <a:ea typeface="+mj-ea"/>
            </a:endParaRPr>
          </a:p>
          <a:p>
            <a:r>
              <a:rPr lang="zh-CN" altLang="en-US" dirty="0">
                <a:latin typeface="+mj-ea"/>
                <a:ea typeface="+mj-ea"/>
              </a:rPr>
              <a:t>飞利浦</a:t>
            </a:r>
            <a:endParaRPr lang="zh-CN" altLang="en-US" dirty="0">
              <a:latin typeface="+mj-ea"/>
              <a:ea typeface="+mj-ea"/>
            </a:endParaRPr>
          </a:p>
        </p:txBody>
      </p:sp>
      <p:sp>
        <p:nvSpPr>
          <p:cNvPr id="6" name="文本框 5"/>
          <p:cNvSpPr txBox="1"/>
          <p:nvPr/>
        </p:nvSpPr>
        <p:spPr>
          <a:xfrm>
            <a:off x="4633442" y="1442212"/>
            <a:ext cx="877163" cy="2585323"/>
          </a:xfrm>
          <a:prstGeom prst="rect">
            <a:avLst/>
          </a:prstGeom>
          <a:noFill/>
        </p:spPr>
        <p:txBody>
          <a:bodyPr wrap="none" rtlCol="0">
            <a:spAutoFit/>
          </a:bodyPr>
          <a:lstStyle/>
          <a:p>
            <a:r>
              <a:rPr lang="en-US" altLang="zh-CN" dirty="0" smtClean="0">
                <a:latin typeface="+mj-ea"/>
                <a:ea typeface="+mj-ea"/>
              </a:rPr>
              <a:t>IBM</a:t>
            </a:r>
            <a:endParaRPr lang="en-US" altLang="zh-CN" dirty="0" smtClean="0">
              <a:latin typeface="+mj-ea"/>
              <a:ea typeface="+mj-ea"/>
            </a:endParaRPr>
          </a:p>
          <a:p>
            <a:r>
              <a:rPr lang="zh-CN" altLang="en-US" dirty="0" smtClean="0">
                <a:latin typeface="+mj-ea"/>
                <a:ea typeface="+mj-ea"/>
              </a:rPr>
              <a:t>德勤</a:t>
            </a:r>
            <a:endParaRPr lang="en-US" altLang="zh-CN" dirty="0" smtClean="0">
              <a:latin typeface="+mj-ea"/>
              <a:ea typeface="+mj-ea"/>
            </a:endParaRPr>
          </a:p>
          <a:p>
            <a:r>
              <a:rPr lang="zh-CN" altLang="en-US" dirty="0" smtClean="0">
                <a:latin typeface="+mj-ea"/>
                <a:ea typeface="+mj-ea"/>
              </a:rPr>
              <a:t>立邦</a:t>
            </a:r>
            <a:endParaRPr lang="en-US" altLang="zh-CN" dirty="0" smtClean="0">
              <a:latin typeface="+mj-ea"/>
              <a:ea typeface="+mj-ea"/>
            </a:endParaRPr>
          </a:p>
          <a:p>
            <a:r>
              <a:rPr lang="zh-CN" altLang="en-US" dirty="0" smtClean="0">
                <a:latin typeface="+mj-ea"/>
                <a:ea typeface="+mj-ea"/>
              </a:rPr>
              <a:t>多美滋</a:t>
            </a:r>
            <a:endParaRPr lang="en-US" altLang="zh-CN" dirty="0" smtClean="0">
              <a:latin typeface="+mj-ea"/>
              <a:ea typeface="+mj-ea"/>
            </a:endParaRPr>
          </a:p>
          <a:p>
            <a:r>
              <a:rPr lang="zh-CN" altLang="en-US" dirty="0" smtClean="0">
                <a:latin typeface="+mj-ea"/>
                <a:ea typeface="+mj-ea"/>
              </a:rPr>
              <a:t>养乐多</a:t>
            </a:r>
            <a:endParaRPr lang="en-US" altLang="zh-CN" dirty="0" smtClean="0">
              <a:latin typeface="+mj-ea"/>
              <a:ea typeface="+mj-ea"/>
            </a:endParaRPr>
          </a:p>
          <a:p>
            <a:r>
              <a:rPr lang="zh-CN" altLang="en-US" dirty="0" smtClean="0">
                <a:latin typeface="+mj-ea"/>
                <a:ea typeface="+mj-ea"/>
              </a:rPr>
              <a:t>富士兰</a:t>
            </a:r>
            <a:endParaRPr lang="en-US" altLang="zh-CN" dirty="0" smtClean="0">
              <a:latin typeface="+mj-ea"/>
              <a:ea typeface="+mj-ea"/>
            </a:endParaRPr>
          </a:p>
          <a:p>
            <a:r>
              <a:rPr lang="zh-CN" altLang="en-US" dirty="0" smtClean="0">
                <a:latin typeface="+mj-ea"/>
                <a:ea typeface="+mj-ea"/>
              </a:rPr>
              <a:t>汉高</a:t>
            </a:r>
            <a:endParaRPr lang="en-US" altLang="zh-CN" dirty="0" smtClean="0">
              <a:latin typeface="+mj-ea"/>
              <a:ea typeface="+mj-ea"/>
            </a:endParaRPr>
          </a:p>
          <a:p>
            <a:r>
              <a:rPr lang="zh-CN" altLang="en-US" dirty="0" smtClean="0">
                <a:latin typeface="+mj-ea"/>
                <a:ea typeface="+mj-ea"/>
              </a:rPr>
              <a:t>大广</a:t>
            </a:r>
            <a:endParaRPr lang="en-US" altLang="zh-CN" dirty="0" smtClean="0">
              <a:latin typeface="+mj-ea"/>
              <a:ea typeface="+mj-ea"/>
            </a:endParaRPr>
          </a:p>
          <a:p>
            <a:r>
              <a:rPr lang="zh-CN" altLang="en-US" dirty="0" smtClean="0">
                <a:latin typeface="+mj-ea"/>
                <a:ea typeface="+mj-ea"/>
              </a:rPr>
              <a:t>美赞臣</a:t>
            </a:r>
            <a:endParaRPr lang="zh-CN" altLang="en-US" dirty="0">
              <a:latin typeface="+mj-ea"/>
              <a:ea typeface="+mj-ea"/>
            </a:endParaRPr>
          </a:p>
        </p:txBody>
      </p:sp>
      <p:sp>
        <p:nvSpPr>
          <p:cNvPr id="8" name="文本框 7"/>
          <p:cNvSpPr txBox="1"/>
          <p:nvPr/>
        </p:nvSpPr>
        <p:spPr>
          <a:xfrm>
            <a:off x="6282656" y="1442212"/>
            <a:ext cx="2954655" cy="2585323"/>
          </a:xfrm>
          <a:prstGeom prst="rect">
            <a:avLst/>
          </a:prstGeom>
          <a:noFill/>
        </p:spPr>
        <p:txBody>
          <a:bodyPr wrap="none" rtlCol="0">
            <a:spAutoFit/>
          </a:bodyPr>
          <a:lstStyle/>
          <a:p>
            <a:r>
              <a:rPr lang="zh-CN" altLang="en-US" dirty="0" smtClean="0">
                <a:latin typeface="+mj-ea"/>
                <a:ea typeface="+mj-ea"/>
              </a:rPr>
              <a:t>贝恩</a:t>
            </a:r>
            <a:endParaRPr lang="en-US" altLang="zh-CN" dirty="0" smtClean="0">
              <a:latin typeface="+mj-ea"/>
              <a:ea typeface="+mj-ea"/>
            </a:endParaRPr>
          </a:p>
          <a:p>
            <a:r>
              <a:rPr lang="zh-CN" altLang="en-US" dirty="0" smtClean="0">
                <a:latin typeface="+mj-ea"/>
                <a:ea typeface="+mj-ea"/>
              </a:rPr>
              <a:t>赫斯特</a:t>
            </a:r>
            <a:endParaRPr lang="en-US" altLang="zh-CN" dirty="0" smtClean="0">
              <a:latin typeface="+mj-ea"/>
              <a:ea typeface="+mj-ea"/>
            </a:endParaRPr>
          </a:p>
          <a:p>
            <a:r>
              <a:rPr lang="zh-CN" altLang="en-US" dirty="0">
                <a:latin typeface="+mj-ea"/>
                <a:ea typeface="+mj-ea"/>
              </a:rPr>
              <a:t>安</a:t>
            </a:r>
            <a:r>
              <a:rPr lang="zh-CN" altLang="en-US" dirty="0" smtClean="0">
                <a:latin typeface="+mj-ea"/>
                <a:ea typeface="+mj-ea"/>
              </a:rPr>
              <a:t>吉斯</a:t>
            </a:r>
            <a:endParaRPr lang="en-US" altLang="zh-CN" dirty="0" smtClean="0">
              <a:latin typeface="+mj-ea"/>
              <a:ea typeface="+mj-ea"/>
            </a:endParaRPr>
          </a:p>
          <a:p>
            <a:r>
              <a:rPr lang="zh-CN" altLang="en-US" dirty="0" smtClean="0">
                <a:latin typeface="+mj-ea"/>
                <a:ea typeface="+mj-ea"/>
              </a:rPr>
              <a:t>安帕希</a:t>
            </a:r>
            <a:endParaRPr lang="en-US" altLang="zh-CN" dirty="0" smtClean="0">
              <a:latin typeface="+mj-ea"/>
              <a:ea typeface="+mj-ea"/>
            </a:endParaRPr>
          </a:p>
          <a:p>
            <a:r>
              <a:rPr lang="zh-CN" altLang="en-US" dirty="0" smtClean="0">
                <a:latin typeface="+mj-ea"/>
                <a:ea typeface="+mj-ea"/>
              </a:rPr>
              <a:t>宝迪</a:t>
            </a:r>
            <a:endParaRPr lang="en-US" altLang="zh-CN" dirty="0" smtClean="0">
              <a:latin typeface="+mj-ea"/>
              <a:ea typeface="+mj-ea"/>
            </a:endParaRPr>
          </a:p>
          <a:p>
            <a:r>
              <a:rPr lang="zh-CN" altLang="en-US" dirty="0">
                <a:latin typeface="+mj-ea"/>
                <a:ea typeface="+mj-ea"/>
              </a:rPr>
              <a:t>强</a:t>
            </a:r>
            <a:r>
              <a:rPr lang="zh-CN" altLang="en-US" dirty="0" smtClean="0">
                <a:latin typeface="+mj-ea"/>
                <a:ea typeface="+mj-ea"/>
              </a:rPr>
              <a:t>生制药</a:t>
            </a:r>
            <a:endParaRPr lang="en-US" altLang="zh-CN" dirty="0" smtClean="0">
              <a:latin typeface="+mj-ea"/>
              <a:ea typeface="+mj-ea"/>
            </a:endParaRPr>
          </a:p>
          <a:p>
            <a:r>
              <a:rPr lang="zh-CN" altLang="en-US" dirty="0" smtClean="0">
                <a:latin typeface="+mj-ea"/>
                <a:ea typeface="+mj-ea"/>
              </a:rPr>
              <a:t>通用磨坊</a:t>
            </a:r>
            <a:endParaRPr lang="en-US" altLang="zh-CN" dirty="0" smtClean="0">
              <a:latin typeface="+mj-ea"/>
              <a:ea typeface="+mj-ea"/>
            </a:endParaRPr>
          </a:p>
          <a:p>
            <a:r>
              <a:rPr lang="zh-CN" altLang="en-US" dirty="0" smtClean="0">
                <a:latin typeface="+mj-ea"/>
                <a:ea typeface="+mj-ea"/>
              </a:rPr>
              <a:t>宜家家居</a:t>
            </a:r>
            <a:endParaRPr lang="en-US" altLang="zh-CN" dirty="0" smtClean="0">
              <a:latin typeface="+mj-ea"/>
              <a:ea typeface="+mj-ea"/>
            </a:endParaRPr>
          </a:p>
          <a:p>
            <a:r>
              <a:rPr lang="zh-CN" altLang="en-US" dirty="0" smtClean="0">
                <a:latin typeface="+mj-ea"/>
                <a:ea typeface="+mj-ea"/>
              </a:rPr>
              <a:t>央视市场研究股份有限公司</a:t>
            </a:r>
            <a:endParaRPr lang="zh-CN" altLang="en-US" dirty="0">
              <a:latin typeface="+mj-ea"/>
              <a:ea typeface="+mj-ea"/>
            </a:endParaRPr>
          </a:p>
        </p:txBody>
      </p:sp>
      <p:sp>
        <p:nvSpPr>
          <p:cNvPr id="9" name="文本框 8"/>
          <p:cNvSpPr txBox="1"/>
          <p:nvPr/>
        </p:nvSpPr>
        <p:spPr>
          <a:xfrm>
            <a:off x="10009361" y="1442212"/>
            <a:ext cx="1107996" cy="2585323"/>
          </a:xfrm>
          <a:prstGeom prst="rect">
            <a:avLst/>
          </a:prstGeom>
          <a:noFill/>
        </p:spPr>
        <p:txBody>
          <a:bodyPr wrap="none" rtlCol="0">
            <a:spAutoFit/>
          </a:bodyPr>
          <a:lstStyle/>
          <a:p>
            <a:r>
              <a:rPr lang="zh-CN" altLang="en-US" dirty="0" smtClean="0">
                <a:latin typeface="+mj-ea"/>
                <a:ea typeface="+mj-ea"/>
              </a:rPr>
              <a:t>海德堡</a:t>
            </a:r>
            <a:endParaRPr lang="en-US" altLang="zh-CN" dirty="0" smtClean="0">
              <a:latin typeface="+mj-ea"/>
              <a:ea typeface="+mj-ea"/>
            </a:endParaRPr>
          </a:p>
          <a:p>
            <a:r>
              <a:rPr lang="zh-CN" altLang="en-US" dirty="0" smtClean="0">
                <a:latin typeface="+mj-ea"/>
                <a:ea typeface="+mj-ea"/>
              </a:rPr>
              <a:t>北方亚事</a:t>
            </a:r>
            <a:endParaRPr lang="en-US" altLang="zh-CN" dirty="0" smtClean="0">
              <a:latin typeface="+mj-ea"/>
              <a:ea typeface="+mj-ea"/>
            </a:endParaRPr>
          </a:p>
          <a:p>
            <a:r>
              <a:rPr lang="zh-CN" altLang="en-US" dirty="0" smtClean="0">
                <a:latin typeface="+mj-ea"/>
                <a:ea typeface="+mj-ea"/>
              </a:rPr>
              <a:t>北京银行</a:t>
            </a:r>
            <a:endParaRPr lang="en-US" altLang="zh-CN" dirty="0" smtClean="0">
              <a:latin typeface="+mj-ea"/>
              <a:ea typeface="+mj-ea"/>
            </a:endParaRPr>
          </a:p>
          <a:p>
            <a:r>
              <a:rPr lang="zh-CN" altLang="en-US" dirty="0" smtClean="0">
                <a:latin typeface="+mj-ea"/>
                <a:ea typeface="+mj-ea"/>
              </a:rPr>
              <a:t>罗兰贝格</a:t>
            </a:r>
            <a:endParaRPr lang="en-US" altLang="zh-CN" dirty="0" smtClean="0">
              <a:latin typeface="+mj-ea"/>
              <a:ea typeface="+mj-ea"/>
            </a:endParaRPr>
          </a:p>
          <a:p>
            <a:r>
              <a:rPr lang="zh-CN" altLang="en-US" dirty="0" smtClean="0">
                <a:latin typeface="+mj-ea"/>
                <a:ea typeface="+mj-ea"/>
              </a:rPr>
              <a:t>英特华</a:t>
            </a:r>
            <a:endParaRPr lang="en-US" altLang="zh-CN" dirty="0" smtClean="0">
              <a:latin typeface="+mj-ea"/>
              <a:ea typeface="+mj-ea"/>
            </a:endParaRPr>
          </a:p>
          <a:p>
            <a:r>
              <a:rPr lang="zh-CN" altLang="en-US" dirty="0" smtClean="0">
                <a:latin typeface="+mj-ea"/>
                <a:ea typeface="+mj-ea"/>
              </a:rPr>
              <a:t>康明斯</a:t>
            </a:r>
            <a:endParaRPr lang="en-US" altLang="zh-CN" dirty="0" smtClean="0">
              <a:latin typeface="+mj-ea"/>
              <a:ea typeface="+mj-ea"/>
            </a:endParaRPr>
          </a:p>
          <a:p>
            <a:r>
              <a:rPr lang="zh-CN" altLang="en-US" dirty="0" smtClean="0">
                <a:latin typeface="+mj-ea"/>
                <a:ea typeface="+mj-ea"/>
              </a:rPr>
              <a:t>埃森哲</a:t>
            </a:r>
            <a:endParaRPr lang="en-US" altLang="zh-CN" dirty="0" smtClean="0">
              <a:latin typeface="+mj-ea"/>
              <a:ea typeface="+mj-ea"/>
            </a:endParaRPr>
          </a:p>
          <a:p>
            <a:r>
              <a:rPr lang="zh-CN" altLang="en-US" dirty="0" smtClean="0">
                <a:latin typeface="+mj-ea"/>
                <a:ea typeface="+mj-ea"/>
              </a:rPr>
              <a:t>云华时代</a:t>
            </a:r>
            <a:endParaRPr lang="en-US" altLang="zh-CN" dirty="0" smtClean="0">
              <a:latin typeface="+mj-ea"/>
              <a:ea typeface="+mj-ea"/>
            </a:endParaRPr>
          </a:p>
          <a:p>
            <a:r>
              <a:rPr lang="zh-CN" altLang="en-US" dirty="0" smtClean="0">
                <a:latin typeface="+mj-ea"/>
                <a:ea typeface="+mj-ea"/>
              </a:rPr>
              <a:t>沃美广告</a:t>
            </a:r>
            <a:endParaRPr lang="zh-CN" altLang="en-US" dirty="0">
              <a:latin typeface="+mj-ea"/>
              <a:ea typeface="+mj-ea"/>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D:\desk\公司logo\infobank-logo.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60289" y="4896271"/>
            <a:ext cx="1584177" cy="603836"/>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360289" y="215751"/>
            <a:ext cx="2448272" cy="369332"/>
          </a:xfrm>
          <a:prstGeom prst="rect">
            <a:avLst/>
          </a:prstGeom>
          <a:noFill/>
        </p:spPr>
        <p:txBody>
          <a:bodyPr wrap="square" rtlCol="0">
            <a:spAutoFit/>
          </a:bodyPr>
          <a:lstStyle/>
          <a:p>
            <a:r>
              <a:rPr lang="zh-CN" altLang="en-US" dirty="0" smtClean="0">
                <a:solidFill>
                  <a:srgbClr val="FF0000"/>
                </a:solidFill>
                <a:latin typeface="+mj-ea"/>
                <a:ea typeface="+mj-ea"/>
              </a:rPr>
              <a:t>台港澳及海外客户：</a:t>
            </a:r>
            <a:endParaRPr lang="zh-CN" altLang="en-US" dirty="0">
              <a:solidFill>
                <a:srgbClr val="FF0000"/>
              </a:solidFill>
              <a:latin typeface="+mj-ea"/>
              <a:ea typeface="+mj-ea"/>
            </a:endParaRPr>
          </a:p>
        </p:txBody>
      </p:sp>
      <p:sp>
        <p:nvSpPr>
          <p:cNvPr id="4" name="TextBox 5"/>
          <p:cNvSpPr txBox="1"/>
          <p:nvPr/>
        </p:nvSpPr>
        <p:spPr>
          <a:xfrm>
            <a:off x="5616873" y="5976391"/>
            <a:ext cx="6840760" cy="338554"/>
          </a:xfrm>
          <a:prstGeom prst="rect">
            <a:avLst/>
          </a:prstGeom>
          <a:noFill/>
        </p:spPr>
        <p:txBody>
          <a:bodyPr wrap="square" rtlCol="0">
            <a:spAutoFit/>
          </a:bodyPr>
          <a:lstStyle/>
          <a:p>
            <a:r>
              <a:rPr lang="zh-CN" altLang="en-US" sz="1600" dirty="0" smtClean="0">
                <a:solidFill>
                  <a:schemeClr val="bg1"/>
                </a:solidFill>
                <a:latin typeface="汉仪中宋繁" pitchFamily="49" charset="-122"/>
                <a:ea typeface="汉仪中宋繁" pitchFamily="49" charset="-122"/>
              </a:rPr>
              <a:t>中国资讯行（国际）有限公司         北京精讯云顿数据软件有限公司</a:t>
            </a:r>
            <a:endParaRPr lang="zh-CN" altLang="en-US" sz="1600" dirty="0">
              <a:solidFill>
                <a:schemeClr val="bg1"/>
              </a:solidFill>
              <a:latin typeface="汉仪中宋繁" pitchFamily="49" charset="-122"/>
              <a:ea typeface="汉仪中宋繁" pitchFamily="49" charset="-122"/>
            </a:endParaRPr>
          </a:p>
        </p:txBody>
      </p:sp>
      <p:sp>
        <p:nvSpPr>
          <p:cNvPr id="3" name="文本框 2"/>
          <p:cNvSpPr txBox="1"/>
          <p:nvPr/>
        </p:nvSpPr>
        <p:spPr>
          <a:xfrm>
            <a:off x="1584425" y="1171016"/>
            <a:ext cx="5010795" cy="3139321"/>
          </a:xfrm>
          <a:prstGeom prst="rect">
            <a:avLst/>
          </a:prstGeom>
          <a:noFill/>
        </p:spPr>
        <p:txBody>
          <a:bodyPr wrap="none" rtlCol="0">
            <a:spAutoFit/>
          </a:bodyPr>
          <a:lstStyle/>
          <a:p>
            <a:r>
              <a:rPr lang="zh-CN" altLang="en-US" dirty="0" smtClean="0">
                <a:latin typeface="+mj-ea"/>
                <a:ea typeface="+mj-ea"/>
              </a:rPr>
              <a:t>美国国会图书馆</a:t>
            </a:r>
            <a:endParaRPr lang="en-US" altLang="zh-CN" dirty="0" smtClean="0">
              <a:latin typeface="+mj-ea"/>
              <a:ea typeface="+mj-ea"/>
            </a:endParaRPr>
          </a:p>
          <a:p>
            <a:r>
              <a:rPr lang="zh-CN" altLang="en-US" dirty="0" smtClean="0">
                <a:latin typeface="+mj-ea"/>
                <a:ea typeface="+mj-ea"/>
              </a:rPr>
              <a:t>华盛顿大学</a:t>
            </a:r>
            <a:endParaRPr lang="en-US" altLang="zh-CN" dirty="0" smtClean="0">
              <a:latin typeface="+mj-ea"/>
              <a:ea typeface="+mj-ea"/>
            </a:endParaRPr>
          </a:p>
          <a:p>
            <a:r>
              <a:rPr lang="en-US" altLang="zh-CN" dirty="0" smtClean="0">
                <a:latin typeface="+mj-ea"/>
                <a:ea typeface="+mj-ea"/>
              </a:rPr>
              <a:t>UBS AG</a:t>
            </a:r>
            <a:endParaRPr lang="en-US" altLang="zh-CN" dirty="0" smtClean="0">
              <a:latin typeface="+mj-ea"/>
              <a:ea typeface="+mj-ea"/>
            </a:endParaRPr>
          </a:p>
          <a:p>
            <a:r>
              <a:rPr lang="en-US" altLang="zh-CN" dirty="0" smtClean="0">
                <a:latin typeface="+mj-ea"/>
                <a:ea typeface="+mj-ea"/>
              </a:rPr>
              <a:t>UBS Securities Hong Kong Ltd.</a:t>
            </a:r>
            <a:endParaRPr lang="en-US" altLang="zh-CN" dirty="0" smtClean="0">
              <a:latin typeface="+mj-ea"/>
              <a:ea typeface="+mj-ea"/>
            </a:endParaRPr>
          </a:p>
          <a:p>
            <a:r>
              <a:rPr lang="zh-CN" altLang="en-US" dirty="0" smtClean="0">
                <a:latin typeface="+mj-ea"/>
                <a:ea typeface="+mj-ea"/>
              </a:rPr>
              <a:t>麦肯锡</a:t>
            </a:r>
            <a:endParaRPr lang="en-US" altLang="zh-CN" dirty="0" smtClean="0">
              <a:latin typeface="+mj-ea"/>
              <a:ea typeface="+mj-ea"/>
            </a:endParaRPr>
          </a:p>
          <a:p>
            <a:r>
              <a:rPr lang="en-US" altLang="zh-CN" dirty="0" smtClean="0">
                <a:latin typeface="+mj-ea"/>
                <a:ea typeface="+mj-ea"/>
              </a:rPr>
              <a:t>Wilmer Cutler &amp; Pickering</a:t>
            </a:r>
            <a:endParaRPr lang="en-US" altLang="zh-CN" dirty="0" smtClean="0">
              <a:latin typeface="+mj-ea"/>
              <a:ea typeface="+mj-ea"/>
            </a:endParaRPr>
          </a:p>
          <a:p>
            <a:r>
              <a:rPr lang="en-US" altLang="zh-CN" dirty="0" smtClean="0">
                <a:latin typeface="+mj-ea"/>
                <a:ea typeface="+mj-ea"/>
              </a:rPr>
              <a:t>Columbia University in the City of New York</a:t>
            </a:r>
            <a:endParaRPr lang="en-US" altLang="zh-CN" dirty="0" smtClean="0">
              <a:latin typeface="+mj-ea"/>
              <a:ea typeface="+mj-ea"/>
            </a:endParaRPr>
          </a:p>
          <a:p>
            <a:r>
              <a:rPr lang="zh-CN" altLang="en-US" dirty="0" smtClean="0">
                <a:latin typeface="+mj-ea"/>
                <a:ea typeface="+mj-ea"/>
              </a:rPr>
              <a:t>香港工业贸易署</a:t>
            </a:r>
            <a:endParaRPr lang="en-US" altLang="zh-CN" dirty="0" smtClean="0">
              <a:latin typeface="+mj-ea"/>
              <a:ea typeface="+mj-ea"/>
            </a:endParaRPr>
          </a:p>
          <a:p>
            <a:r>
              <a:rPr lang="zh-CN" altLang="en-US" dirty="0" smtClean="0">
                <a:latin typeface="+mj-ea"/>
                <a:ea typeface="+mj-ea"/>
              </a:rPr>
              <a:t>澳洲国家图书馆</a:t>
            </a:r>
            <a:endParaRPr lang="en-US" altLang="zh-CN" dirty="0" smtClean="0">
              <a:latin typeface="+mj-ea"/>
              <a:ea typeface="+mj-ea"/>
            </a:endParaRPr>
          </a:p>
          <a:p>
            <a:r>
              <a:rPr lang="en-US" altLang="zh-CN" dirty="0" smtClean="0">
                <a:latin typeface="+mj-ea"/>
                <a:ea typeface="+mj-ea"/>
              </a:rPr>
              <a:t>Yale University</a:t>
            </a:r>
            <a:endParaRPr lang="en-US" altLang="zh-CN" dirty="0" smtClean="0">
              <a:latin typeface="+mj-ea"/>
              <a:ea typeface="+mj-ea"/>
            </a:endParaRPr>
          </a:p>
          <a:p>
            <a:r>
              <a:rPr lang="zh-CN" altLang="en-US" dirty="0" smtClean="0">
                <a:latin typeface="+mj-ea"/>
                <a:ea typeface="+mj-ea"/>
              </a:rPr>
              <a:t>香港贸易发展局</a:t>
            </a:r>
            <a:endParaRPr lang="zh-CN" altLang="en-US" dirty="0">
              <a:latin typeface="+mj-ea"/>
              <a:ea typeface="+mj-ea"/>
            </a:endParaRPr>
          </a:p>
        </p:txBody>
      </p:sp>
      <p:sp>
        <p:nvSpPr>
          <p:cNvPr id="6" name="文本框 5"/>
          <p:cNvSpPr txBox="1"/>
          <p:nvPr/>
        </p:nvSpPr>
        <p:spPr>
          <a:xfrm>
            <a:off x="7489081" y="1171016"/>
            <a:ext cx="2971263" cy="3139321"/>
          </a:xfrm>
          <a:prstGeom prst="rect">
            <a:avLst/>
          </a:prstGeom>
          <a:noFill/>
        </p:spPr>
        <p:txBody>
          <a:bodyPr wrap="none" rtlCol="0">
            <a:spAutoFit/>
          </a:bodyPr>
          <a:lstStyle/>
          <a:p>
            <a:r>
              <a:rPr lang="zh-CN" altLang="en-US" dirty="0" smtClean="0">
                <a:latin typeface="+mj-ea"/>
                <a:ea typeface="+mj-ea"/>
              </a:rPr>
              <a:t>香港大学</a:t>
            </a:r>
            <a:endParaRPr lang="en-US" altLang="zh-CN" dirty="0" smtClean="0">
              <a:latin typeface="+mj-ea"/>
              <a:ea typeface="+mj-ea"/>
            </a:endParaRPr>
          </a:p>
          <a:p>
            <a:r>
              <a:rPr lang="zh-CN" altLang="en-US" dirty="0" smtClean="0">
                <a:latin typeface="+mj-ea"/>
                <a:ea typeface="+mj-ea"/>
              </a:rPr>
              <a:t>香港科技大学</a:t>
            </a:r>
            <a:endParaRPr lang="en-US" altLang="zh-CN" dirty="0" smtClean="0">
              <a:latin typeface="+mj-ea"/>
              <a:ea typeface="+mj-ea"/>
            </a:endParaRPr>
          </a:p>
          <a:p>
            <a:r>
              <a:rPr lang="zh-CN" altLang="en-US" dirty="0" smtClean="0">
                <a:latin typeface="+mj-ea"/>
                <a:ea typeface="+mj-ea"/>
              </a:rPr>
              <a:t>香港浸会大学</a:t>
            </a:r>
            <a:endParaRPr lang="en-US" altLang="zh-CN" dirty="0" smtClean="0">
              <a:latin typeface="+mj-ea"/>
              <a:ea typeface="+mj-ea"/>
            </a:endParaRPr>
          </a:p>
          <a:p>
            <a:r>
              <a:rPr lang="zh-CN" altLang="en-US" dirty="0" smtClean="0">
                <a:latin typeface="+mj-ea"/>
                <a:ea typeface="+mj-ea"/>
              </a:rPr>
              <a:t>香港树仁大学</a:t>
            </a:r>
            <a:endParaRPr lang="en-US" altLang="zh-CN" dirty="0" smtClean="0">
              <a:latin typeface="+mj-ea"/>
              <a:ea typeface="+mj-ea"/>
            </a:endParaRPr>
          </a:p>
          <a:p>
            <a:r>
              <a:rPr lang="zh-CN" altLang="en-US" dirty="0" smtClean="0">
                <a:latin typeface="+mj-ea"/>
                <a:ea typeface="+mj-ea"/>
              </a:rPr>
              <a:t>岭南大学</a:t>
            </a:r>
            <a:endParaRPr lang="en-US" altLang="zh-CN" dirty="0" smtClean="0">
              <a:latin typeface="+mj-ea"/>
              <a:ea typeface="+mj-ea"/>
            </a:endParaRPr>
          </a:p>
          <a:p>
            <a:r>
              <a:rPr lang="zh-CN" altLang="en-US" dirty="0" smtClean="0">
                <a:latin typeface="+mj-ea"/>
                <a:ea typeface="+mj-ea"/>
              </a:rPr>
              <a:t>香港理工大学</a:t>
            </a:r>
            <a:endParaRPr lang="en-US" altLang="zh-CN" dirty="0" smtClean="0">
              <a:latin typeface="+mj-ea"/>
              <a:ea typeface="+mj-ea"/>
            </a:endParaRPr>
          </a:p>
          <a:p>
            <a:r>
              <a:rPr lang="zh-CN" altLang="en-US" dirty="0" smtClean="0">
                <a:latin typeface="+mj-ea"/>
                <a:ea typeface="+mj-ea"/>
              </a:rPr>
              <a:t>香港城市大学</a:t>
            </a:r>
            <a:endParaRPr lang="en-US" altLang="zh-CN" dirty="0" smtClean="0">
              <a:latin typeface="+mj-ea"/>
              <a:ea typeface="+mj-ea"/>
            </a:endParaRPr>
          </a:p>
          <a:p>
            <a:r>
              <a:rPr lang="zh-CN" altLang="en-US" dirty="0" smtClean="0">
                <a:latin typeface="+mj-ea"/>
                <a:ea typeface="+mj-ea"/>
              </a:rPr>
              <a:t>香港公共图书馆</a:t>
            </a:r>
            <a:endParaRPr lang="en-US" altLang="zh-CN" dirty="0" smtClean="0">
              <a:latin typeface="+mj-ea"/>
              <a:ea typeface="+mj-ea"/>
            </a:endParaRPr>
          </a:p>
          <a:p>
            <a:r>
              <a:rPr lang="zh-CN" altLang="en-US" dirty="0" smtClean="0">
                <a:latin typeface="+mj-ea"/>
                <a:ea typeface="+mj-ea"/>
              </a:rPr>
              <a:t>澳门大学</a:t>
            </a:r>
            <a:endParaRPr lang="en-US" altLang="zh-CN" dirty="0" smtClean="0">
              <a:latin typeface="+mj-ea"/>
              <a:ea typeface="+mj-ea"/>
            </a:endParaRPr>
          </a:p>
          <a:p>
            <a:r>
              <a:rPr lang="en-US" altLang="zh-CN" dirty="0" smtClean="0">
                <a:latin typeface="+mj-ea"/>
                <a:ea typeface="+mj-ea"/>
              </a:rPr>
              <a:t>University of Pittsburgh</a:t>
            </a:r>
            <a:endParaRPr lang="en-US" altLang="zh-CN" dirty="0" smtClean="0">
              <a:latin typeface="+mj-ea"/>
              <a:ea typeface="+mj-ea"/>
            </a:endParaRPr>
          </a:p>
          <a:p>
            <a:r>
              <a:rPr lang="en-US" altLang="zh-CN" dirty="0" smtClean="0">
                <a:latin typeface="+mj-ea"/>
                <a:ea typeface="+mj-ea"/>
              </a:rPr>
              <a:t>University of Washington</a:t>
            </a:r>
            <a:endParaRPr lang="zh-CN" altLang="en-US" dirty="0">
              <a:latin typeface="+mj-ea"/>
              <a:ea typeface="+mj-ea"/>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D:\desk\公司logo\infobank-logo.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60289" y="4896271"/>
            <a:ext cx="1584177" cy="603836"/>
          </a:xfrm>
          <a:prstGeom prst="rect">
            <a:avLst/>
          </a:prstGeom>
          <a:noFill/>
          <a:extLst>
            <a:ext uri="{909E8E84-426E-40DD-AFC4-6F175D3DCCD1}">
              <a14:hiddenFill xmlns:a14="http://schemas.microsoft.com/office/drawing/2010/main">
                <a:solidFill>
                  <a:srgbClr val="FFFFFF"/>
                </a:solidFill>
              </a14:hiddenFill>
            </a:ext>
          </a:extLst>
        </p:spPr>
      </p:pic>
      <p:sp>
        <p:nvSpPr>
          <p:cNvPr id="8" name="文本框 7"/>
          <p:cNvSpPr txBox="1"/>
          <p:nvPr/>
        </p:nvSpPr>
        <p:spPr>
          <a:xfrm>
            <a:off x="4348532" y="1853471"/>
            <a:ext cx="4608512" cy="523220"/>
          </a:xfrm>
          <a:prstGeom prst="rect">
            <a:avLst/>
          </a:prstGeom>
          <a:noFill/>
        </p:spPr>
        <p:txBody>
          <a:bodyPr wrap="square" rtlCol="0">
            <a:spAutoFit/>
          </a:bodyPr>
          <a:lstStyle/>
          <a:p>
            <a:r>
              <a:rPr lang="zh-CN" altLang="en-US" sz="2800" dirty="0" smtClean="0">
                <a:solidFill>
                  <a:srgbClr val="0070C0"/>
                </a:solidFill>
                <a:effectLst>
                  <a:outerShdw blurRad="50800" dist="12700" dir="5040000" sx="101000" sy="101000" algn="ctr" rotWithShape="0">
                    <a:schemeClr val="bg1">
                      <a:lumMod val="65000"/>
                      <a:alpha val="77000"/>
                    </a:schemeClr>
                  </a:outerShdw>
                </a:effectLst>
                <a:latin typeface="微软雅黑" panose="020B0503020204020204" pitchFamily="34" charset="-122"/>
                <a:ea typeface="微软雅黑" panose="020B0503020204020204" pitchFamily="34" charset="-122"/>
              </a:rPr>
              <a:t>第</a:t>
            </a:r>
            <a:r>
              <a:rPr lang="zh-CN" altLang="en-US" sz="2800" dirty="0">
                <a:solidFill>
                  <a:srgbClr val="0070C0"/>
                </a:solidFill>
                <a:effectLst>
                  <a:outerShdw blurRad="50800" dist="12700" dir="5040000" sx="101000" sy="101000" algn="ctr" rotWithShape="0">
                    <a:schemeClr val="bg1">
                      <a:lumMod val="65000"/>
                      <a:alpha val="77000"/>
                    </a:schemeClr>
                  </a:outerShdw>
                </a:effectLst>
                <a:latin typeface="微软雅黑" panose="020B0503020204020204" pitchFamily="34" charset="-122"/>
                <a:ea typeface="微软雅黑" panose="020B0503020204020204" pitchFamily="34" charset="-122"/>
              </a:rPr>
              <a:t>五</a:t>
            </a:r>
            <a:r>
              <a:rPr lang="zh-CN" altLang="en-US" sz="2800" dirty="0" smtClean="0">
                <a:solidFill>
                  <a:srgbClr val="0070C0"/>
                </a:solidFill>
                <a:effectLst>
                  <a:outerShdw blurRad="50800" dist="12700" dir="5040000" sx="101000" sy="101000" algn="ctr" rotWithShape="0">
                    <a:schemeClr val="bg1">
                      <a:lumMod val="65000"/>
                      <a:alpha val="77000"/>
                    </a:schemeClr>
                  </a:outerShdw>
                </a:effectLst>
                <a:latin typeface="微软雅黑" panose="020B0503020204020204" pitchFamily="34" charset="-122"/>
                <a:ea typeface="微软雅黑" panose="020B0503020204020204" pitchFamily="34" charset="-122"/>
              </a:rPr>
              <a:t>部分      我们的服务</a:t>
            </a:r>
            <a:endParaRPr lang="zh-CN" altLang="en-US" sz="2800" dirty="0">
              <a:solidFill>
                <a:srgbClr val="0070C0"/>
              </a:solidFill>
              <a:effectLst>
                <a:outerShdw blurRad="50800" dist="12700" dir="5040000" sx="101000" sy="101000" algn="ctr" rotWithShape="0">
                  <a:schemeClr val="bg1">
                    <a:lumMod val="65000"/>
                    <a:alpha val="77000"/>
                  </a:schemeClr>
                </a:outerShdw>
              </a:effectLst>
              <a:latin typeface="微软雅黑" panose="020B0503020204020204" pitchFamily="34" charset="-122"/>
              <a:ea typeface="微软雅黑" panose="020B0503020204020204" pitchFamily="34" charset="-122"/>
            </a:endParaRPr>
          </a:p>
        </p:txBody>
      </p:sp>
      <p:sp>
        <p:nvSpPr>
          <p:cNvPr id="4" name="TextBox 5"/>
          <p:cNvSpPr txBox="1"/>
          <p:nvPr/>
        </p:nvSpPr>
        <p:spPr>
          <a:xfrm>
            <a:off x="5616873" y="5976391"/>
            <a:ext cx="6840760" cy="338554"/>
          </a:xfrm>
          <a:prstGeom prst="rect">
            <a:avLst/>
          </a:prstGeom>
          <a:noFill/>
        </p:spPr>
        <p:txBody>
          <a:bodyPr wrap="square" rtlCol="0">
            <a:spAutoFit/>
          </a:bodyPr>
          <a:lstStyle/>
          <a:p>
            <a:r>
              <a:rPr lang="zh-CN" altLang="en-US" sz="1600" dirty="0" smtClean="0">
                <a:solidFill>
                  <a:schemeClr val="bg1"/>
                </a:solidFill>
                <a:latin typeface="汉仪中宋繁" pitchFamily="49" charset="-122"/>
                <a:ea typeface="汉仪中宋繁" pitchFamily="49" charset="-122"/>
              </a:rPr>
              <a:t>中国资讯行（国际）有限公司         北京精讯云顿数据软件有限公司</a:t>
            </a:r>
            <a:endParaRPr lang="zh-CN" altLang="en-US" sz="1600" dirty="0">
              <a:solidFill>
                <a:schemeClr val="bg1"/>
              </a:solidFill>
              <a:latin typeface="汉仪中宋繁" pitchFamily="49" charset="-122"/>
              <a:ea typeface="汉仪中宋繁" pitchFamily="49" charset="-122"/>
            </a:endParaRPr>
          </a:p>
        </p:txBody>
      </p:sp>
      <p:sp>
        <p:nvSpPr>
          <p:cNvPr id="2" name="文本框 1"/>
          <p:cNvSpPr txBox="1"/>
          <p:nvPr/>
        </p:nvSpPr>
        <p:spPr>
          <a:xfrm rot="18699984">
            <a:off x="1030634" y="1075509"/>
            <a:ext cx="4150175" cy="2400657"/>
          </a:xfrm>
          <a:prstGeom prst="rect">
            <a:avLst/>
          </a:prstGeom>
          <a:noFill/>
        </p:spPr>
        <p:txBody>
          <a:bodyPr wrap="square" rtlCol="0">
            <a:spAutoFit/>
          </a:bodyPr>
          <a:lstStyle/>
          <a:p>
            <a:r>
              <a:rPr lang="zh-CN" altLang="en-US" sz="15000" b="1" dirty="0" smtClean="0">
                <a:solidFill>
                  <a:srgbClr val="C00000">
                    <a:alpha val="15000"/>
                  </a:srgbClr>
                </a:solidFill>
                <a:latin typeface="+mj-ea"/>
                <a:ea typeface="+mj-ea"/>
              </a:rPr>
              <a:t>真诚</a:t>
            </a:r>
            <a:endParaRPr lang="zh-CN" altLang="en-US" sz="15000" b="1" dirty="0">
              <a:solidFill>
                <a:srgbClr val="C00000">
                  <a:alpha val="15000"/>
                </a:srgbClr>
              </a:solidFill>
              <a:latin typeface="+mj-ea"/>
              <a:ea typeface="+mj-ea"/>
            </a:endParaRPr>
          </a:p>
        </p:txBody>
      </p:sp>
      <p:sp>
        <p:nvSpPr>
          <p:cNvPr id="6" name="文本框 5"/>
          <p:cNvSpPr txBox="1"/>
          <p:nvPr/>
        </p:nvSpPr>
        <p:spPr>
          <a:xfrm rot="20373749">
            <a:off x="4714984" y="2280909"/>
            <a:ext cx="4325608" cy="2400657"/>
          </a:xfrm>
          <a:prstGeom prst="rect">
            <a:avLst/>
          </a:prstGeom>
          <a:noFill/>
        </p:spPr>
        <p:txBody>
          <a:bodyPr wrap="square" rtlCol="0">
            <a:spAutoFit/>
          </a:bodyPr>
          <a:lstStyle/>
          <a:p>
            <a:r>
              <a:rPr lang="zh-CN" altLang="en-US" sz="15000" b="1" dirty="0" smtClean="0">
                <a:solidFill>
                  <a:srgbClr val="C00000">
                    <a:alpha val="26000"/>
                  </a:srgbClr>
                </a:solidFill>
                <a:latin typeface="+mj-ea"/>
                <a:ea typeface="+mj-ea"/>
              </a:rPr>
              <a:t>热心</a:t>
            </a:r>
            <a:endParaRPr lang="zh-CN" altLang="en-US" sz="15000" b="1" dirty="0">
              <a:solidFill>
                <a:srgbClr val="C00000">
                  <a:alpha val="26000"/>
                </a:srgbClr>
              </a:solidFill>
              <a:latin typeface="+mj-ea"/>
              <a:ea typeface="+mj-ea"/>
            </a:endParaRPr>
          </a:p>
        </p:txBody>
      </p:sp>
      <p:sp>
        <p:nvSpPr>
          <p:cNvPr id="9" name="文本框 8"/>
          <p:cNvSpPr txBox="1"/>
          <p:nvPr/>
        </p:nvSpPr>
        <p:spPr>
          <a:xfrm rot="972430">
            <a:off x="7248501" y="-116866"/>
            <a:ext cx="4150175" cy="2400657"/>
          </a:xfrm>
          <a:prstGeom prst="rect">
            <a:avLst/>
          </a:prstGeom>
          <a:noFill/>
        </p:spPr>
        <p:txBody>
          <a:bodyPr wrap="square" rtlCol="0">
            <a:spAutoFit/>
          </a:bodyPr>
          <a:lstStyle/>
          <a:p>
            <a:r>
              <a:rPr lang="zh-CN" altLang="en-US" sz="15000" b="1" dirty="0" smtClean="0">
                <a:solidFill>
                  <a:srgbClr val="C00000">
                    <a:alpha val="18000"/>
                  </a:srgbClr>
                </a:solidFill>
                <a:latin typeface="+mj-ea"/>
                <a:ea typeface="+mj-ea"/>
              </a:rPr>
              <a:t>专业</a:t>
            </a:r>
            <a:endParaRPr lang="zh-CN" altLang="en-US" sz="15000" b="1" dirty="0">
              <a:solidFill>
                <a:srgbClr val="C00000">
                  <a:alpha val="18000"/>
                </a:srgbClr>
              </a:solidFill>
              <a:latin typeface="+mj-ea"/>
              <a:ea typeface="+mj-ea"/>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D:\desk\公司logo\infobank-logo.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60289" y="4896271"/>
            <a:ext cx="1584177" cy="603836"/>
          </a:xfrm>
          <a:prstGeom prst="rect">
            <a:avLst/>
          </a:prstGeom>
          <a:noFill/>
          <a:extLst>
            <a:ext uri="{909E8E84-426E-40DD-AFC4-6F175D3DCCD1}">
              <a14:hiddenFill xmlns:a14="http://schemas.microsoft.com/office/drawing/2010/main">
                <a:solidFill>
                  <a:srgbClr val="FFFFFF"/>
                </a:solidFill>
              </a14:hiddenFill>
            </a:ext>
          </a:extLst>
        </p:spPr>
      </p:pic>
      <p:sp>
        <p:nvSpPr>
          <p:cNvPr id="3" name="椭圆 2"/>
          <p:cNvSpPr/>
          <p:nvPr/>
        </p:nvSpPr>
        <p:spPr>
          <a:xfrm>
            <a:off x="1296394" y="1511895"/>
            <a:ext cx="1296144" cy="1296144"/>
          </a:xfrm>
          <a:prstGeom prst="ellipse">
            <a:avLst/>
          </a:prstGeom>
          <a:solidFill>
            <a:srgbClr val="F664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756334" y="3240087"/>
            <a:ext cx="2376264" cy="122413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0"/>
              </a:spcAft>
            </a:pPr>
            <a:r>
              <a:rPr lang="en-US" altLang="zh-CN" sz="1400" kern="100" dirty="0" smtClean="0">
                <a:latin typeface="Times New Roman" panose="02020603050405020304" pitchFamily="18" charset="0"/>
                <a:ea typeface="宋体" panose="02010600030101010101" pitchFamily="2" charset="-122"/>
              </a:rPr>
              <a:t>10</a:t>
            </a:r>
            <a:r>
              <a:rPr lang="zh-CN" altLang="zh-CN" sz="1400" kern="100" dirty="0">
                <a:latin typeface="Times New Roman" panose="02020603050405020304" pitchFamily="18" charset="0"/>
                <a:ea typeface="宋体" panose="02010600030101010101" pitchFamily="2" charset="-122"/>
              </a:rPr>
              <a:t>月</a:t>
            </a:r>
            <a:r>
              <a:rPr lang="zh-CN" altLang="en-US" sz="1400" kern="100" dirty="0" smtClean="0">
                <a:latin typeface="Times New Roman" panose="02020603050405020304" pitchFamily="18" charset="0"/>
                <a:ea typeface="宋体" panose="02010600030101010101" pitchFamily="2" charset="-122"/>
              </a:rPr>
              <a:t>，正式注册公司，中国资讯行（国际）有限公司</a:t>
            </a:r>
            <a:r>
              <a:rPr lang="zh-CN" altLang="zh-CN" sz="1400" kern="100" dirty="0" smtClean="0">
                <a:latin typeface="Times New Roman" panose="02020603050405020304" pitchFamily="18" charset="0"/>
                <a:ea typeface="宋体" panose="02010600030101010101" pitchFamily="2" charset="-122"/>
              </a:rPr>
              <a:t>诞生</a:t>
            </a:r>
            <a:r>
              <a:rPr lang="zh-CN" altLang="zh-CN" sz="1400" kern="100" dirty="0">
                <a:latin typeface="Times New Roman" panose="02020603050405020304" pitchFamily="18" charset="0"/>
                <a:ea typeface="宋体" panose="02010600030101010101" pitchFamily="2" charset="-122"/>
              </a:rPr>
              <a:t>于中国香港，开始以传真及</a:t>
            </a:r>
            <a:r>
              <a:rPr lang="zh-CN" altLang="zh-CN" sz="1400" b="1" kern="100" dirty="0">
                <a:latin typeface="Times New Roman" panose="02020603050405020304" pitchFamily="18" charset="0"/>
                <a:ea typeface="宋体" panose="02010600030101010101" pitchFamily="2" charset="-122"/>
              </a:rPr>
              <a:t>点对点方式</a:t>
            </a:r>
            <a:r>
              <a:rPr lang="zh-CN" altLang="zh-CN" sz="1400" kern="100" dirty="0">
                <a:latin typeface="Times New Roman" panose="02020603050405020304" pitchFamily="18" charset="0"/>
                <a:ea typeface="宋体" panose="02010600030101010101" pitchFamily="2" charset="-122"/>
              </a:rPr>
              <a:t>向全球著名商业机构提供信息服务。</a:t>
            </a:r>
            <a:endParaRPr lang="zh-CN" altLang="zh-CN" sz="1400" kern="100" dirty="0">
              <a:latin typeface="Times New Roman" panose="02020603050405020304" pitchFamily="18" charset="0"/>
              <a:ea typeface="宋体" panose="02010600030101010101" pitchFamily="2" charset="-122"/>
            </a:endParaRPr>
          </a:p>
        </p:txBody>
      </p:sp>
      <p:cxnSp>
        <p:nvCxnSpPr>
          <p:cNvPr id="6" name="直接连接符 5"/>
          <p:cNvCxnSpPr>
            <a:stCxn id="3" idx="4"/>
          </p:cNvCxnSpPr>
          <p:nvPr/>
        </p:nvCxnSpPr>
        <p:spPr>
          <a:xfrm>
            <a:off x="1944466" y="2808039"/>
            <a:ext cx="0" cy="43204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p:nvPr/>
        </p:nvCxnSpPr>
        <p:spPr>
          <a:xfrm>
            <a:off x="1944466" y="3024063"/>
            <a:ext cx="10225136" cy="0"/>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3960689" y="1511895"/>
            <a:ext cx="1296144" cy="1296144"/>
          </a:xfrm>
          <a:prstGeom prst="ellipse">
            <a:avLst/>
          </a:prstGeom>
          <a:solidFill>
            <a:srgbClr val="F664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3420629" y="3240087"/>
            <a:ext cx="2376264" cy="122413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0"/>
              </a:spcAft>
            </a:pPr>
            <a:r>
              <a:rPr lang="zh-CN" altLang="zh-CN" sz="1200" kern="100" dirty="0">
                <a:latin typeface="Times New Roman" panose="02020603050405020304" pitchFamily="18" charset="0"/>
                <a:ea typeface="宋体" panose="02010600030101010101" pitchFamily="2" charset="-122"/>
              </a:rPr>
              <a:t>中国资讯行正式以</a:t>
            </a:r>
            <a:r>
              <a:rPr lang="zh-CN" altLang="zh-CN" sz="1200" b="1" kern="100" dirty="0">
                <a:latin typeface="Times New Roman" panose="02020603050405020304" pitchFamily="18" charset="0"/>
                <a:ea typeface="宋体" panose="02010600030101010101" pitchFamily="2" charset="-122"/>
              </a:rPr>
              <a:t>互联网</a:t>
            </a:r>
            <a:r>
              <a:rPr lang="zh-CN" altLang="zh-CN" sz="1200" kern="100" dirty="0">
                <a:latin typeface="Times New Roman" panose="02020603050405020304" pitchFamily="18" charset="0"/>
                <a:ea typeface="宋体" panose="02010600030101010101" pitchFamily="2" charset="-122"/>
              </a:rPr>
              <a:t>为载体，向港台政府机构、港台大学与研究机构、跨国公司、香港上市公司等提供信息服务，并隆重推出了第一版网上资讯服务</a:t>
            </a:r>
            <a:r>
              <a:rPr lang="en-US" altLang="zh-CN" sz="1200" b="1" kern="100" dirty="0">
                <a:latin typeface="Times New Roman" panose="02020603050405020304" pitchFamily="18" charset="0"/>
                <a:ea typeface="宋体" panose="02010600030101010101" pitchFamily="2" charset="-122"/>
              </a:rPr>
              <a:t>www.chinainfobank.com</a:t>
            </a:r>
            <a:r>
              <a:rPr lang="zh-CN" altLang="zh-CN" sz="1200" kern="100" dirty="0">
                <a:latin typeface="Times New Roman" panose="02020603050405020304" pitchFamily="18" charset="0"/>
                <a:ea typeface="宋体" panose="02010600030101010101" pitchFamily="2" charset="-122"/>
              </a:rPr>
              <a:t>。</a:t>
            </a:r>
            <a:endParaRPr lang="zh-CN" altLang="zh-CN" sz="1200" kern="100" dirty="0">
              <a:latin typeface="Times New Roman" panose="02020603050405020304" pitchFamily="18" charset="0"/>
              <a:ea typeface="宋体" panose="02010600030101010101" pitchFamily="2" charset="-122"/>
            </a:endParaRPr>
          </a:p>
        </p:txBody>
      </p:sp>
      <p:cxnSp>
        <p:nvCxnSpPr>
          <p:cNvPr id="12" name="直接连接符 11"/>
          <p:cNvCxnSpPr>
            <a:stCxn id="10" idx="4"/>
          </p:cNvCxnSpPr>
          <p:nvPr/>
        </p:nvCxnSpPr>
        <p:spPr>
          <a:xfrm>
            <a:off x="4608761" y="2808039"/>
            <a:ext cx="0" cy="43204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椭圆 12"/>
          <p:cNvSpPr/>
          <p:nvPr/>
        </p:nvSpPr>
        <p:spPr>
          <a:xfrm>
            <a:off x="6624984" y="1511895"/>
            <a:ext cx="1296144" cy="1296144"/>
          </a:xfrm>
          <a:prstGeom prst="ellipse">
            <a:avLst/>
          </a:prstGeom>
          <a:solidFill>
            <a:srgbClr val="F664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6084924" y="3240087"/>
            <a:ext cx="2376264" cy="122413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zh-CN" sz="1200" kern="100" dirty="0" smtClean="0">
                <a:latin typeface="Times New Roman" panose="02020603050405020304" pitchFamily="18" charset="0"/>
                <a:ea typeface="宋体" panose="02010600030101010101" pitchFamily="2" charset="-122"/>
              </a:rPr>
              <a:t>10</a:t>
            </a:r>
            <a:r>
              <a:rPr lang="zh-CN" altLang="en-US" sz="1200" kern="100" dirty="0" smtClean="0">
                <a:latin typeface="Times New Roman" panose="02020603050405020304" pitchFamily="18" charset="0"/>
                <a:ea typeface="宋体" panose="02010600030101010101" pitchFamily="2" charset="-122"/>
              </a:rPr>
              <a:t>月，</a:t>
            </a:r>
            <a:r>
              <a:rPr lang="zh-CN" altLang="zh-CN" sz="1200" kern="100" dirty="0" smtClean="0">
                <a:latin typeface="Times New Roman" panose="02020603050405020304" pitchFamily="18" charset="0"/>
                <a:ea typeface="宋体" panose="02010600030101010101" pitchFamily="2" charset="-122"/>
              </a:rPr>
              <a:t>陆续</a:t>
            </a:r>
            <a:r>
              <a:rPr lang="zh-CN" altLang="zh-CN" sz="1200" kern="100" dirty="0">
                <a:latin typeface="Times New Roman" panose="02020603050405020304" pitchFamily="18" charset="0"/>
                <a:ea typeface="宋体" panose="02010600030101010101" pitchFamily="2" charset="-122"/>
              </a:rPr>
              <a:t>向</a:t>
            </a:r>
            <a:r>
              <a:rPr lang="en-US" altLang="zh-CN" sz="1200" kern="100" dirty="0">
                <a:latin typeface="Times New Roman" panose="02020603050405020304" pitchFamily="18" charset="0"/>
                <a:ea typeface="宋体" panose="02010600030101010101" pitchFamily="2" charset="-122"/>
              </a:rPr>
              <a:t>Financial Times </a:t>
            </a:r>
            <a:r>
              <a:rPr lang="zh-CN" altLang="zh-CN" sz="1200" kern="100" dirty="0">
                <a:latin typeface="Times New Roman" panose="02020603050405020304" pitchFamily="18" charset="0"/>
                <a:ea typeface="宋体" panose="02010600030101010101" pitchFamily="2" charset="-122"/>
              </a:rPr>
              <a:t>、</a:t>
            </a:r>
            <a:r>
              <a:rPr lang="en-US" altLang="zh-CN" sz="1200" kern="100" dirty="0">
                <a:latin typeface="Times New Roman" panose="02020603050405020304" pitchFamily="18" charset="0"/>
                <a:ea typeface="宋体" panose="02010600030101010101" pitchFamily="2" charset="-122"/>
              </a:rPr>
              <a:t>Reuters</a:t>
            </a:r>
            <a:r>
              <a:rPr lang="zh-CN" altLang="zh-CN" sz="1200" kern="100" dirty="0">
                <a:latin typeface="Times New Roman" panose="02020603050405020304" pitchFamily="18" charset="0"/>
                <a:ea typeface="宋体" panose="02010600030101010101" pitchFamily="2" charset="-122"/>
              </a:rPr>
              <a:t>、新华社、国家信息中心等国内外著名通讯社及传媒机构提供经济新闻支持。</a:t>
            </a:r>
            <a:endParaRPr lang="zh-CN" altLang="en-US" sz="1200" dirty="0"/>
          </a:p>
        </p:txBody>
      </p:sp>
      <p:cxnSp>
        <p:nvCxnSpPr>
          <p:cNvPr id="15" name="直接连接符 14"/>
          <p:cNvCxnSpPr>
            <a:stCxn id="13" idx="4"/>
          </p:cNvCxnSpPr>
          <p:nvPr/>
        </p:nvCxnSpPr>
        <p:spPr>
          <a:xfrm>
            <a:off x="7273056" y="2808039"/>
            <a:ext cx="0" cy="43204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椭圆 15"/>
          <p:cNvSpPr/>
          <p:nvPr/>
        </p:nvSpPr>
        <p:spPr>
          <a:xfrm>
            <a:off x="9289279" y="1511895"/>
            <a:ext cx="1296144" cy="1296144"/>
          </a:xfrm>
          <a:prstGeom prst="ellipse">
            <a:avLst/>
          </a:prstGeom>
          <a:solidFill>
            <a:srgbClr val="F664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8749219" y="3240087"/>
            <a:ext cx="2376264" cy="122413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0"/>
              </a:spcAft>
            </a:pPr>
            <a:r>
              <a:rPr lang="en-US" altLang="zh-CN" sz="1200" kern="100" dirty="0" smtClean="0">
                <a:latin typeface="Times New Roman" panose="02020603050405020304" pitchFamily="18" charset="0"/>
                <a:ea typeface="宋体" panose="02010600030101010101" pitchFamily="2" charset="-122"/>
              </a:rPr>
              <a:t>10</a:t>
            </a:r>
            <a:r>
              <a:rPr lang="zh-CN" altLang="en-US" sz="1200" kern="100" dirty="0" smtClean="0">
                <a:latin typeface="Times New Roman" panose="02020603050405020304" pitchFamily="18" charset="0"/>
                <a:ea typeface="宋体" panose="02010600030101010101" pitchFamily="2" charset="-122"/>
              </a:rPr>
              <a:t>月，</a:t>
            </a:r>
            <a:r>
              <a:rPr lang="zh-CN" altLang="zh-CN" sz="1200" kern="100" dirty="0" smtClean="0">
                <a:latin typeface="Times New Roman" panose="02020603050405020304" pitchFamily="18" charset="0"/>
                <a:ea typeface="宋体" panose="02010600030101010101" pitchFamily="2" charset="-122"/>
              </a:rPr>
              <a:t>中国</a:t>
            </a:r>
            <a:r>
              <a:rPr lang="zh-CN" altLang="zh-CN" sz="1200" kern="100" dirty="0">
                <a:latin typeface="Times New Roman" panose="02020603050405020304" pitchFamily="18" charset="0"/>
                <a:ea typeface="宋体" panose="02010600030101010101" pitchFamily="2" charset="-122"/>
              </a:rPr>
              <a:t>资讯行正式进入中国大陆市场，并同时推出了内容更加丰富的</a:t>
            </a:r>
            <a:r>
              <a:rPr lang="zh-CN" altLang="zh-CN" sz="1200" b="1" kern="100" dirty="0">
                <a:latin typeface="Times New Roman" panose="02020603050405020304" pitchFamily="18" charset="0"/>
                <a:ea typeface="宋体" panose="02010600030101010101" pitchFamily="2" charset="-122"/>
              </a:rPr>
              <a:t>第二版</a:t>
            </a:r>
            <a:r>
              <a:rPr lang="zh-CN" altLang="zh-CN" sz="1200" kern="100" dirty="0">
                <a:latin typeface="Times New Roman" panose="02020603050405020304" pitchFamily="18" charset="0"/>
                <a:ea typeface="宋体" panose="02010600030101010101" pitchFamily="2" charset="-122"/>
              </a:rPr>
              <a:t>网上资讯服务。</a:t>
            </a:r>
            <a:endParaRPr lang="zh-CN" altLang="zh-CN" sz="1200" kern="100" dirty="0">
              <a:latin typeface="Times New Roman" panose="02020603050405020304" pitchFamily="18" charset="0"/>
              <a:ea typeface="宋体" panose="02010600030101010101" pitchFamily="2" charset="-122"/>
            </a:endParaRPr>
          </a:p>
        </p:txBody>
      </p:sp>
      <p:cxnSp>
        <p:nvCxnSpPr>
          <p:cNvPr id="18" name="直接连接符 17"/>
          <p:cNvCxnSpPr>
            <a:stCxn id="16" idx="4"/>
          </p:cNvCxnSpPr>
          <p:nvPr/>
        </p:nvCxnSpPr>
        <p:spPr>
          <a:xfrm>
            <a:off x="9937351" y="2808039"/>
            <a:ext cx="0" cy="43204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1512417" y="1943943"/>
            <a:ext cx="972110" cy="461665"/>
          </a:xfrm>
          <a:prstGeom prst="rect">
            <a:avLst/>
          </a:prstGeom>
          <a:noFill/>
        </p:spPr>
        <p:txBody>
          <a:bodyPr wrap="square" rtlCol="0">
            <a:spAutoFit/>
          </a:bodyPr>
          <a:lstStyle/>
          <a:p>
            <a:r>
              <a:rPr lang="en-US" altLang="zh-CN" sz="2400" dirty="0" smtClean="0">
                <a:solidFill>
                  <a:schemeClr val="bg1"/>
                </a:solidFill>
              </a:rPr>
              <a:t>1995</a:t>
            </a:r>
            <a:endParaRPr lang="zh-CN" altLang="en-US" sz="2400" dirty="0">
              <a:solidFill>
                <a:schemeClr val="bg1"/>
              </a:solidFill>
            </a:endParaRPr>
          </a:p>
        </p:txBody>
      </p:sp>
      <p:sp>
        <p:nvSpPr>
          <p:cNvPr id="22" name="文本框 21"/>
          <p:cNvSpPr txBox="1"/>
          <p:nvPr/>
        </p:nvSpPr>
        <p:spPr>
          <a:xfrm>
            <a:off x="4149709" y="1929134"/>
            <a:ext cx="918103" cy="461665"/>
          </a:xfrm>
          <a:prstGeom prst="rect">
            <a:avLst/>
          </a:prstGeom>
          <a:noFill/>
        </p:spPr>
        <p:txBody>
          <a:bodyPr wrap="square" rtlCol="0">
            <a:spAutoFit/>
          </a:bodyPr>
          <a:lstStyle/>
          <a:p>
            <a:r>
              <a:rPr lang="en-US" altLang="zh-CN" sz="2400" dirty="0" smtClean="0">
                <a:solidFill>
                  <a:schemeClr val="bg1"/>
                </a:solidFill>
              </a:rPr>
              <a:t>1997</a:t>
            </a:r>
            <a:endParaRPr lang="zh-CN" altLang="en-US" sz="2400" dirty="0">
              <a:solidFill>
                <a:schemeClr val="bg1"/>
              </a:solidFill>
            </a:endParaRPr>
          </a:p>
        </p:txBody>
      </p:sp>
      <p:sp>
        <p:nvSpPr>
          <p:cNvPr id="23" name="文本框 22"/>
          <p:cNvSpPr txBox="1"/>
          <p:nvPr/>
        </p:nvSpPr>
        <p:spPr>
          <a:xfrm>
            <a:off x="6814004" y="1950066"/>
            <a:ext cx="918103" cy="461665"/>
          </a:xfrm>
          <a:prstGeom prst="rect">
            <a:avLst/>
          </a:prstGeom>
          <a:noFill/>
        </p:spPr>
        <p:txBody>
          <a:bodyPr wrap="square" rtlCol="0">
            <a:spAutoFit/>
          </a:bodyPr>
          <a:lstStyle/>
          <a:p>
            <a:r>
              <a:rPr lang="en-US" altLang="zh-CN" sz="2400" dirty="0" smtClean="0">
                <a:solidFill>
                  <a:schemeClr val="bg1"/>
                </a:solidFill>
              </a:rPr>
              <a:t>1997</a:t>
            </a:r>
            <a:endParaRPr lang="zh-CN" altLang="en-US" sz="2400" dirty="0">
              <a:solidFill>
                <a:schemeClr val="bg1"/>
              </a:solidFill>
            </a:endParaRPr>
          </a:p>
        </p:txBody>
      </p:sp>
      <p:sp>
        <p:nvSpPr>
          <p:cNvPr id="24" name="文本框 23"/>
          <p:cNvSpPr txBox="1"/>
          <p:nvPr/>
        </p:nvSpPr>
        <p:spPr>
          <a:xfrm>
            <a:off x="9478299" y="1943943"/>
            <a:ext cx="918103" cy="461665"/>
          </a:xfrm>
          <a:prstGeom prst="rect">
            <a:avLst/>
          </a:prstGeom>
          <a:noFill/>
        </p:spPr>
        <p:txBody>
          <a:bodyPr wrap="square" rtlCol="0">
            <a:spAutoFit/>
          </a:bodyPr>
          <a:lstStyle/>
          <a:p>
            <a:r>
              <a:rPr lang="en-US" altLang="zh-CN" sz="2400" dirty="0" smtClean="0">
                <a:solidFill>
                  <a:schemeClr val="bg1"/>
                </a:solidFill>
              </a:rPr>
              <a:t>1998</a:t>
            </a:r>
            <a:endParaRPr lang="zh-CN" altLang="en-US" sz="2400" dirty="0">
              <a:solidFill>
                <a:schemeClr val="bg1"/>
              </a:solidFill>
            </a:endParaRPr>
          </a:p>
        </p:txBody>
      </p:sp>
      <p:sp>
        <p:nvSpPr>
          <p:cNvPr id="20" name="TextBox 5"/>
          <p:cNvSpPr txBox="1"/>
          <p:nvPr/>
        </p:nvSpPr>
        <p:spPr>
          <a:xfrm>
            <a:off x="5616873" y="5976391"/>
            <a:ext cx="6840760" cy="338554"/>
          </a:xfrm>
          <a:prstGeom prst="rect">
            <a:avLst/>
          </a:prstGeom>
          <a:noFill/>
        </p:spPr>
        <p:txBody>
          <a:bodyPr wrap="square" rtlCol="0">
            <a:spAutoFit/>
          </a:bodyPr>
          <a:lstStyle/>
          <a:p>
            <a:r>
              <a:rPr lang="zh-CN" altLang="en-US" sz="1600" dirty="0" smtClean="0">
                <a:solidFill>
                  <a:schemeClr val="bg1"/>
                </a:solidFill>
                <a:latin typeface="汉仪中宋繁" pitchFamily="49" charset="-122"/>
                <a:ea typeface="汉仪中宋繁" pitchFamily="49" charset="-122"/>
              </a:rPr>
              <a:t>中国资讯行（国际）有限公司         北京精讯云顿数据软件有限公司</a:t>
            </a:r>
            <a:endParaRPr lang="zh-CN" altLang="en-US" sz="1600" dirty="0">
              <a:solidFill>
                <a:schemeClr val="bg1"/>
              </a:solidFill>
              <a:latin typeface="汉仪中宋繁" pitchFamily="49" charset="-122"/>
              <a:ea typeface="汉仪中宋繁" pitchFamily="49" charset="-122"/>
            </a:endParaRPr>
          </a:p>
        </p:txBody>
      </p:sp>
      <p:sp>
        <p:nvSpPr>
          <p:cNvPr id="2" name="椭圆 1"/>
          <p:cNvSpPr/>
          <p:nvPr/>
        </p:nvSpPr>
        <p:spPr>
          <a:xfrm>
            <a:off x="1944466" y="-723414"/>
            <a:ext cx="8208912" cy="1803260"/>
          </a:xfrm>
          <a:prstGeom prst="ellipse">
            <a:avLst/>
          </a:prstGeom>
          <a:solidFill>
            <a:srgbClr val="F664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p:cNvSpPr txBox="1"/>
          <p:nvPr/>
        </p:nvSpPr>
        <p:spPr>
          <a:xfrm>
            <a:off x="3600649" y="135032"/>
            <a:ext cx="5220583" cy="584775"/>
          </a:xfrm>
          <a:prstGeom prst="rect">
            <a:avLst/>
          </a:prstGeom>
          <a:noFill/>
        </p:spPr>
        <p:txBody>
          <a:bodyPr wrap="square" rtlCol="0">
            <a:spAutoFit/>
          </a:bodyPr>
          <a:lstStyle/>
          <a:p>
            <a:r>
              <a:rPr lang="en-US" altLang="zh-CN" sz="1600" dirty="0" smtClean="0">
                <a:solidFill>
                  <a:schemeClr val="bg1"/>
                </a:solidFill>
                <a:latin typeface="+mj-ea"/>
                <a:ea typeface="+mj-ea"/>
              </a:rPr>
              <a:t>1992</a:t>
            </a:r>
            <a:r>
              <a:rPr lang="zh-CN" altLang="en-US" sz="1600" dirty="0" smtClean="0">
                <a:solidFill>
                  <a:schemeClr val="bg1"/>
                </a:solidFill>
                <a:latin typeface="+mj-ea"/>
                <a:ea typeface="+mj-ea"/>
              </a:rPr>
              <a:t>年，中国资讯行的创业者们开始采集海量资讯信息，为打造专业数据库做前期准备。</a:t>
            </a:r>
            <a:endParaRPr lang="zh-CN" altLang="en-US" sz="1600" dirty="0">
              <a:solidFill>
                <a:schemeClr val="bg1"/>
              </a:solidFill>
              <a:latin typeface="+mj-ea"/>
              <a:ea typeface="+mj-ea"/>
            </a:endParaRPr>
          </a:p>
        </p:txBody>
      </p:sp>
      <p:sp>
        <p:nvSpPr>
          <p:cNvPr id="5" name="矩形 4"/>
          <p:cNvSpPr/>
          <p:nvPr/>
        </p:nvSpPr>
        <p:spPr>
          <a:xfrm>
            <a:off x="1315354" y="-802638"/>
            <a:ext cx="9577063"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D:\desk\公司logo\infobank-logo.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60289" y="4896271"/>
            <a:ext cx="1584177" cy="60383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5"/>
          <p:cNvSpPr txBox="1"/>
          <p:nvPr/>
        </p:nvSpPr>
        <p:spPr>
          <a:xfrm>
            <a:off x="5616873" y="5976391"/>
            <a:ext cx="6840760" cy="338554"/>
          </a:xfrm>
          <a:prstGeom prst="rect">
            <a:avLst/>
          </a:prstGeom>
          <a:noFill/>
        </p:spPr>
        <p:txBody>
          <a:bodyPr wrap="square" rtlCol="0">
            <a:spAutoFit/>
          </a:bodyPr>
          <a:lstStyle/>
          <a:p>
            <a:r>
              <a:rPr lang="zh-CN" altLang="en-US" sz="1600" dirty="0" smtClean="0">
                <a:solidFill>
                  <a:schemeClr val="bg1"/>
                </a:solidFill>
                <a:latin typeface="汉仪中宋繁" pitchFamily="49" charset="-122"/>
                <a:ea typeface="汉仪中宋繁" pitchFamily="49" charset="-122"/>
              </a:rPr>
              <a:t>中国资讯行（国际）有限公司         北京精讯云顿数据软件有限公司</a:t>
            </a:r>
            <a:endParaRPr lang="zh-CN" altLang="en-US" sz="1600" dirty="0">
              <a:solidFill>
                <a:schemeClr val="bg1"/>
              </a:solidFill>
              <a:latin typeface="汉仪中宋繁" pitchFamily="49" charset="-122"/>
              <a:ea typeface="汉仪中宋繁" pitchFamily="49" charset="-122"/>
            </a:endParaRPr>
          </a:p>
        </p:txBody>
      </p:sp>
      <p:pic>
        <p:nvPicPr>
          <p:cNvPr id="2" name="图片 1"/>
          <p:cNvPicPr>
            <a:picLocks noChangeAspect="1"/>
          </p:cNvPicPr>
          <p:nvPr/>
        </p:nvPicPr>
        <p:blipFill>
          <a:blip r:embed="rId2" cstate="print"/>
          <a:stretch>
            <a:fillRect/>
          </a:stretch>
        </p:blipFill>
        <p:spPr>
          <a:xfrm>
            <a:off x="-16637" y="863823"/>
            <a:ext cx="5667375" cy="3867150"/>
          </a:xfrm>
          <a:prstGeom prst="rect">
            <a:avLst/>
          </a:prstGeom>
        </p:spPr>
      </p:pic>
      <p:sp>
        <p:nvSpPr>
          <p:cNvPr id="5" name="文本框 4"/>
          <p:cNvSpPr txBox="1"/>
          <p:nvPr/>
        </p:nvSpPr>
        <p:spPr>
          <a:xfrm>
            <a:off x="5760889" y="863823"/>
            <a:ext cx="6466835" cy="523220"/>
          </a:xfrm>
          <a:prstGeom prst="rect">
            <a:avLst/>
          </a:prstGeom>
          <a:noFill/>
        </p:spPr>
        <p:txBody>
          <a:bodyPr wrap="none" rtlCol="0">
            <a:spAutoFit/>
          </a:bodyPr>
          <a:lstStyle/>
          <a:p>
            <a:r>
              <a:rPr lang="zh-CN" altLang="en-US" sz="2800" dirty="0" smtClean="0">
                <a:solidFill>
                  <a:srgbClr val="0070C0"/>
                </a:solidFill>
                <a:latin typeface="+mj-ea"/>
                <a:ea typeface="+mj-ea"/>
              </a:rPr>
              <a:t>我们每天为客户解答咨询问题：</a:t>
            </a:r>
            <a:r>
              <a:rPr lang="en-US" altLang="zh-CN" sz="2800" dirty="0">
                <a:solidFill>
                  <a:srgbClr val="0070C0"/>
                </a:solidFill>
                <a:latin typeface="+mj-ea"/>
                <a:ea typeface="+mj-ea"/>
              </a:rPr>
              <a:t>&gt;</a:t>
            </a:r>
            <a:r>
              <a:rPr lang="en-US" altLang="zh-CN" sz="2800" dirty="0" smtClean="0">
                <a:solidFill>
                  <a:srgbClr val="0070C0"/>
                </a:solidFill>
                <a:latin typeface="+mj-ea"/>
                <a:ea typeface="+mj-ea"/>
              </a:rPr>
              <a:t>200</a:t>
            </a:r>
            <a:r>
              <a:rPr lang="zh-CN" altLang="en-US" sz="2800" dirty="0" smtClean="0">
                <a:solidFill>
                  <a:srgbClr val="0070C0"/>
                </a:solidFill>
                <a:latin typeface="+mj-ea"/>
                <a:ea typeface="+mj-ea"/>
              </a:rPr>
              <a:t>次</a:t>
            </a:r>
            <a:endParaRPr lang="zh-CN" altLang="en-US" sz="2800" dirty="0">
              <a:solidFill>
                <a:srgbClr val="0070C0"/>
              </a:solidFill>
              <a:latin typeface="+mj-ea"/>
              <a:ea typeface="+mj-ea"/>
            </a:endParaRPr>
          </a:p>
        </p:txBody>
      </p:sp>
      <p:sp>
        <p:nvSpPr>
          <p:cNvPr id="8" name="文本框 7"/>
          <p:cNvSpPr txBox="1"/>
          <p:nvPr/>
        </p:nvSpPr>
        <p:spPr>
          <a:xfrm>
            <a:off x="5760889" y="1295871"/>
            <a:ext cx="5538696" cy="523220"/>
          </a:xfrm>
          <a:prstGeom prst="rect">
            <a:avLst/>
          </a:prstGeom>
          <a:noFill/>
        </p:spPr>
        <p:txBody>
          <a:bodyPr wrap="none" rtlCol="0">
            <a:spAutoFit/>
          </a:bodyPr>
          <a:lstStyle/>
          <a:p>
            <a:r>
              <a:rPr lang="zh-CN" altLang="en-US" sz="2800" dirty="0" smtClean="0">
                <a:solidFill>
                  <a:srgbClr val="0070C0"/>
                </a:solidFill>
                <a:latin typeface="+mj-ea"/>
                <a:ea typeface="+mj-ea"/>
              </a:rPr>
              <a:t>我们每天为客户代查信息：</a:t>
            </a:r>
            <a:r>
              <a:rPr lang="en-US" altLang="zh-CN" sz="2800" dirty="0" smtClean="0">
                <a:solidFill>
                  <a:srgbClr val="0070C0"/>
                </a:solidFill>
                <a:latin typeface="+mj-ea"/>
                <a:ea typeface="+mj-ea"/>
              </a:rPr>
              <a:t>&gt;50</a:t>
            </a:r>
            <a:r>
              <a:rPr lang="zh-CN" altLang="en-US" sz="2800" dirty="0" smtClean="0">
                <a:solidFill>
                  <a:srgbClr val="0070C0"/>
                </a:solidFill>
                <a:latin typeface="+mj-ea"/>
                <a:ea typeface="+mj-ea"/>
              </a:rPr>
              <a:t>次</a:t>
            </a:r>
            <a:endParaRPr lang="zh-CN" altLang="en-US" sz="2800" dirty="0">
              <a:solidFill>
                <a:srgbClr val="0070C0"/>
              </a:solidFill>
              <a:latin typeface="+mj-ea"/>
              <a:ea typeface="+mj-ea"/>
            </a:endParaRPr>
          </a:p>
        </p:txBody>
      </p:sp>
      <p:sp>
        <p:nvSpPr>
          <p:cNvPr id="9" name="文本框 8"/>
          <p:cNvSpPr txBox="1"/>
          <p:nvPr/>
        </p:nvSpPr>
        <p:spPr>
          <a:xfrm>
            <a:off x="5771882" y="1727919"/>
            <a:ext cx="6256841" cy="523220"/>
          </a:xfrm>
          <a:prstGeom prst="rect">
            <a:avLst/>
          </a:prstGeom>
          <a:noFill/>
        </p:spPr>
        <p:txBody>
          <a:bodyPr wrap="none" rtlCol="0">
            <a:spAutoFit/>
          </a:bodyPr>
          <a:lstStyle/>
          <a:p>
            <a:r>
              <a:rPr lang="zh-CN" altLang="en-US" sz="2800" dirty="0" smtClean="0">
                <a:solidFill>
                  <a:srgbClr val="0070C0"/>
                </a:solidFill>
                <a:latin typeface="+mj-ea"/>
                <a:ea typeface="+mj-ea"/>
              </a:rPr>
              <a:t>我们每天为客户解决使用问题：</a:t>
            </a:r>
            <a:r>
              <a:rPr lang="en-US" altLang="zh-CN" sz="2800" dirty="0" smtClean="0">
                <a:solidFill>
                  <a:srgbClr val="0070C0"/>
                </a:solidFill>
                <a:latin typeface="+mj-ea"/>
                <a:ea typeface="+mj-ea"/>
              </a:rPr>
              <a:t>&gt;50</a:t>
            </a:r>
            <a:r>
              <a:rPr lang="zh-CN" altLang="en-US" sz="2800" dirty="0" smtClean="0">
                <a:solidFill>
                  <a:srgbClr val="0070C0"/>
                </a:solidFill>
                <a:latin typeface="+mj-ea"/>
                <a:ea typeface="+mj-ea"/>
              </a:rPr>
              <a:t>次</a:t>
            </a:r>
            <a:endParaRPr lang="zh-CN" altLang="en-US" sz="2800" dirty="0">
              <a:solidFill>
                <a:srgbClr val="0070C0"/>
              </a:solidFill>
              <a:latin typeface="+mj-ea"/>
              <a:ea typeface="+mj-ea"/>
            </a:endParaRPr>
          </a:p>
        </p:txBody>
      </p:sp>
      <p:sp>
        <p:nvSpPr>
          <p:cNvPr id="10" name="文本框 9"/>
          <p:cNvSpPr txBox="1"/>
          <p:nvPr/>
        </p:nvSpPr>
        <p:spPr>
          <a:xfrm>
            <a:off x="6214681" y="3342669"/>
            <a:ext cx="5275803" cy="1200329"/>
          </a:xfrm>
          <a:prstGeom prst="rect">
            <a:avLst/>
          </a:prstGeom>
          <a:noFill/>
        </p:spPr>
        <p:txBody>
          <a:bodyPr wrap="none" rtlCol="0">
            <a:spAutoFit/>
          </a:bodyPr>
          <a:lstStyle/>
          <a:p>
            <a:r>
              <a:rPr lang="zh-CN" altLang="en-US" dirty="0" smtClean="0">
                <a:solidFill>
                  <a:srgbClr val="C00000"/>
                </a:solidFill>
                <a:latin typeface="+mj-ea"/>
                <a:ea typeface="+mj-ea"/>
              </a:rPr>
              <a:t>国际通用免费电话：</a:t>
            </a:r>
            <a:r>
              <a:rPr lang="en-US" altLang="zh-CN" dirty="0" smtClean="0">
                <a:solidFill>
                  <a:srgbClr val="C00000"/>
                </a:solidFill>
                <a:latin typeface="+mj-ea"/>
                <a:ea typeface="+mj-ea"/>
              </a:rPr>
              <a:t>800-810-9210</a:t>
            </a:r>
            <a:endParaRPr lang="en-US" altLang="zh-CN" dirty="0" smtClean="0">
              <a:solidFill>
                <a:srgbClr val="C00000"/>
              </a:solidFill>
              <a:latin typeface="+mj-ea"/>
              <a:ea typeface="+mj-ea"/>
            </a:endParaRPr>
          </a:p>
          <a:p>
            <a:r>
              <a:rPr lang="zh-CN" altLang="en-US" dirty="0" smtClean="0">
                <a:solidFill>
                  <a:srgbClr val="C00000"/>
                </a:solidFill>
                <a:latin typeface="+mj-ea"/>
                <a:ea typeface="+mj-ea"/>
              </a:rPr>
              <a:t>北京公司客服电话：</a:t>
            </a:r>
            <a:r>
              <a:rPr lang="zh-CN" altLang="en-US" dirty="0" smtClean="0">
                <a:solidFill>
                  <a:srgbClr val="C00000"/>
                </a:solidFill>
                <a:latin typeface="+mj-ea"/>
                <a:ea typeface="+mj-ea"/>
                <a:sym typeface="Wingdings" panose="05000000000000000000" pitchFamily="2" charset="2"/>
              </a:rPr>
              <a:t>（</a:t>
            </a:r>
            <a:r>
              <a:rPr lang="en-US" altLang="zh-CN" dirty="0" smtClean="0">
                <a:solidFill>
                  <a:srgbClr val="C00000"/>
                </a:solidFill>
                <a:latin typeface="+mj-ea"/>
                <a:ea typeface="+mj-ea"/>
                <a:sym typeface="Wingdings" panose="05000000000000000000" pitchFamily="2" charset="2"/>
              </a:rPr>
              <a:t>86</a:t>
            </a:r>
            <a:r>
              <a:rPr lang="zh-CN" altLang="en-US" dirty="0" smtClean="0">
                <a:solidFill>
                  <a:srgbClr val="C00000"/>
                </a:solidFill>
                <a:latin typeface="+mj-ea"/>
                <a:ea typeface="+mj-ea"/>
                <a:sym typeface="Wingdings" panose="05000000000000000000" pitchFamily="2" charset="2"/>
              </a:rPr>
              <a:t>）</a:t>
            </a:r>
            <a:r>
              <a:rPr lang="en-US" altLang="zh-CN" dirty="0" smtClean="0">
                <a:solidFill>
                  <a:srgbClr val="C00000"/>
                </a:solidFill>
                <a:latin typeface="+mj-ea"/>
                <a:ea typeface="+mj-ea"/>
                <a:sym typeface="Wingdings" panose="05000000000000000000" pitchFamily="2" charset="2"/>
              </a:rPr>
              <a:t>010-84134405/6/8/9</a:t>
            </a:r>
            <a:endParaRPr lang="en-US" altLang="zh-CN" dirty="0" smtClean="0">
              <a:solidFill>
                <a:srgbClr val="C00000"/>
              </a:solidFill>
              <a:latin typeface="+mj-ea"/>
              <a:ea typeface="+mj-ea"/>
              <a:sym typeface="Wingdings" panose="05000000000000000000" pitchFamily="2" charset="2"/>
            </a:endParaRPr>
          </a:p>
          <a:p>
            <a:r>
              <a:rPr lang="zh-CN" altLang="en-US" dirty="0" smtClean="0">
                <a:solidFill>
                  <a:srgbClr val="C00000"/>
                </a:solidFill>
                <a:latin typeface="+mj-ea"/>
                <a:ea typeface="+mj-ea"/>
                <a:sym typeface="Wingdings" panose="05000000000000000000" pitchFamily="2" charset="2"/>
              </a:rPr>
              <a:t>上海公司客服电话：（</a:t>
            </a:r>
            <a:r>
              <a:rPr lang="en-US" altLang="zh-CN" dirty="0" smtClean="0">
                <a:solidFill>
                  <a:srgbClr val="C00000"/>
                </a:solidFill>
                <a:latin typeface="+mj-ea"/>
                <a:ea typeface="+mj-ea"/>
                <a:sym typeface="Wingdings" panose="05000000000000000000" pitchFamily="2" charset="2"/>
              </a:rPr>
              <a:t>86</a:t>
            </a:r>
            <a:r>
              <a:rPr lang="zh-CN" altLang="en-US" dirty="0" smtClean="0">
                <a:solidFill>
                  <a:srgbClr val="C00000"/>
                </a:solidFill>
                <a:latin typeface="+mj-ea"/>
                <a:ea typeface="+mj-ea"/>
                <a:sym typeface="Wingdings" panose="05000000000000000000" pitchFamily="2" charset="2"/>
              </a:rPr>
              <a:t>）</a:t>
            </a:r>
            <a:r>
              <a:rPr lang="en-US" altLang="zh-CN" dirty="0" smtClean="0">
                <a:solidFill>
                  <a:srgbClr val="C00000"/>
                </a:solidFill>
                <a:latin typeface="+mj-ea"/>
                <a:ea typeface="+mj-ea"/>
                <a:sym typeface="Wingdings" panose="05000000000000000000" pitchFamily="2" charset="2"/>
              </a:rPr>
              <a:t>021-51336693/4/5/6</a:t>
            </a:r>
            <a:endParaRPr lang="en-US" altLang="zh-CN" dirty="0" smtClean="0">
              <a:solidFill>
                <a:srgbClr val="C00000"/>
              </a:solidFill>
              <a:latin typeface="+mj-ea"/>
              <a:ea typeface="+mj-ea"/>
              <a:sym typeface="Wingdings" panose="05000000000000000000" pitchFamily="2" charset="2"/>
            </a:endParaRPr>
          </a:p>
          <a:p>
            <a:r>
              <a:rPr lang="zh-CN" altLang="en-US" dirty="0" smtClean="0">
                <a:solidFill>
                  <a:srgbClr val="C00000"/>
                </a:solidFill>
                <a:latin typeface="+mj-ea"/>
                <a:ea typeface="+mj-ea"/>
                <a:sym typeface="Wingdings" panose="05000000000000000000" pitchFamily="2" charset="2"/>
              </a:rPr>
              <a:t>香港公司客服电话：（</a:t>
            </a:r>
            <a:r>
              <a:rPr lang="en-US" altLang="zh-CN" dirty="0" smtClean="0">
                <a:solidFill>
                  <a:srgbClr val="C00000"/>
                </a:solidFill>
                <a:latin typeface="+mj-ea"/>
                <a:ea typeface="+mj-ea"/>
                <a:sym typeface="Wingdings" panose="05000000000000000000" pitchFamily="2" charset="2"/>
              </a:rPr>
              <a:t>852</a:t>
            </a:r>
            <a:r>
              <a:rPr lang="zh-CN" altLang="en-US" dirty="0" smtClean="0">
                <a:solidFill>
                  <a:srgbClr val="C00000"/>
                </a:solidFill>
                <a:latin typeface="+mj-ea"/>
                <a:ea typeface="+mj-ea"/>
                <a:sym typeface="Wingdings" panose="05000000000000000000" pitchFamily="2" charset="2"/>
              </a:rPr>
              <a:t>）</a:t>
            </a:r>
            <a:r>
              <a:rPr lang="en-US" altLang="zh-CN" dirty="0" smtClean="0">
                <a:solidFill>
                  <a:srgbClr val="C00000"/>
                </a:solidFill>
                <a:latin typeface="+mj-ea"/>
                <a:ea typeface="+mj-ea"/>
                <a:sym typeface="Wingdings" panose="05000000000000000000" pitchFamily="2" charset="2"/>
              </a:rPr>
              <a:t>28776388</a:t>
            </a:r>
            <a:endParaRPr lang="zh-CN" altLang="en-US" dirty="0">
              <a:solidFill>
                <a:srgbClr val="C00000"/>
              </a:solidFill>
              <a:latin typeface="+mj-ea"/>
              <a:ea typeface="+mj-ea"/>
            </a:endParaRPr>
          </a:p>
        </p:txBody>
      </p:sp>
      <p:sp>
        <p:nvSpPr>
          <p:cNvPr id="11" name="文本框 10"/>
          <p:cNvSpPr txBox="1"/>
          <p:nvPr/>
        </p:nvSpPr>
        <p:spPr>
          <a:xfrm>
            <a:off x="5097713" y="2402021"/>
            <a:ext cx="7879080" cy="707886"/>
          </a:xfrm>
          <a:prstGeom prst="rect">
            <a:avLst/>
          </a:prstGeom>
          <a:noFill/>
        </p:spPr>
        <p:txBody>
          <a:bodyPr wrap="none" rtlCol="0">
            <a:spAutoFit/>
          </a:bodyPr>
          <a:lstStyle/>
          <a:p>
            <a:r>
              <a:rPr lang="zh-CN" altLang="en-US" sz="4000" dirty="0" smtClean="0">
                <a:solidFill>
                  <a:srgbClr val="C00000"/>
                </a:solidFill>
                <a:latin typeface="+mj-ea"/>
                <a:ea typeface="+mj-ea"/>
              </a:rPr>
              <a:t>您的来电，是对我们最大的肯定！</a:t>
            </a:r>
            <a:endParaRPr lang="zh-CN" altLang="en-US" sz="4000" dirty="0">
              <a:solidFill>
                <a:srgbClr val="C00000"/>
              </a:solidFill>
              <a:latin typeface="+mj-ea"/>
              <a:ea typeface="+mj-ea"/>
            </a:endParaRPr>
          </a:p>
        </p:txBody>
      </p:sp>
      <p:sp>
        <p:nvSpPr>
          <p:cNvPr id="4" name="文本框 3"/>
          <p:cNvSpPr txBox="1"/>
          <p:nvPr/>
        </p:nvSpPr>
        <p:spPr>
          <a:xfrm>
            <a:off x="5760889" y="4936529"/>
            <a:ext cx="6552728" cy="646331"/>
          </a:xfrm>
          <a:prstGeom prst="rect">
            <a:avLst/>
          </a:prstGeom>
          <a:noFill/>
        </p:spPr>
        <p:txBody>
          <a:bodyPr wrap="square" rtlCol="0">
            <a:spAutoFit/>
          </a:bodyPr>
          <a:lstStyle/>
          <a:p>
            <a:r>
              <a:rPr lang="zh-CN" altLang="en-US" dirty="0" smtClean="0">
                <a:solidFill>
                  <a:srgbClr val="FF0000"/>
                </a:solidFill>
                <a:latin typeface="+mj-ea"/>
                <a:ea typeface="+mj-ea"/>
              </a:rPr>
              <a:t>客服邮箱：</a:t>
            </a:r>
            <a:r>
              <a:rPr lang="en-US" altLang="zh-CN" dirty="0" smtClean="0">
                <a:solidFill>
                  <a:schemeClr val="bg1"/>
                </a:solidFill>
                <a:latin typeface="+mj-ea"/>
                <a:ea typeface="+mj-ea"/>
                <a:hlinkClick r:id="rId3"/>
              </a:rPr>
              <a:t>infobank@infobank.cn</a:t>
            </a:r>
            <a:r>
              <a:rPr lang="zh-CN" altLang="en-US" dirty="0" smtClean="0">
                <a:solidFill>
                  <a:schemeClr val="bg1"/>
                </a:solidFill>
                <a:latin typeface="+mj-ea"/>
                <a:ea typeface="+mj-ea"/>
                <a:hlinkClick r:id="rId3"/>
              </a:rPr>
              <a:t>；</a:t>
            </a:r>
            <a:r>
              <a:rPr lang="en-US" altLang="zh-CN" dirty="0" smtClean="0">
                <a:solidFill>
                  <a:schemeClr val="bg1"/>
                </a:solidFill>
                <a:latin typeface="+mj-ea"/>
                <a:ea typeface="+mj-ea"/>
                <a:hlinkClick r:id="rId3"/>
              </a:rPr>
              <a:t>service1@infobank.cn</a:t>
            </a:r>
            <a:endParaRPr lang="en-US" altLang="zh-CN" dirty="0" smtClean="0">
              <a:solidFill>
                <a:schemeClr val="bg1"/>
              </a:solidFill>
              <a:latin typeface="+mj-ea"/>
              <a:ea typeface="+mj-ea"/>
            </a:endParaRPr>
          </a:p>
          <a:p>
            <a:r>
              <a:rPr lang="zh-CN" altLang="en-US" dirty="0">
                <a:solidFill>
                  <a:srgbClr val="FF0000"/>
                </a:solidFill>
                <a:latin typeface="+mj-ea"/>
                <a:ea typeface="+mj-ea"/>
              </a:rPr>
              <a:t>客</a:t>
            </a:r>
            <a:r>
              <a:rPr lang="zh-CN" altLang="en-US" dirty="0" smtClean="0">
                <a:solidFill>
                  <a:srgbClr val="FF0000"/>
                </a:solidFill>
                <a:latin typeface="+mj-ea"/>
                <a:ea typeface="+mj-ea"/>
              </a:rPr>
              <a:t>服</a:t>
            </a:r>
            <a:r>
              <a:rPr lang="en-US" altLang="zh-CN" dirty="0" smtClean="0">
                <a:solidFill>
                  <a:srgbClr val="FF0000"/>
                </a:solidFill>
                <a:latin typeface="+mj-ea"/>
                <a:ea typeface="+mj-ea"/>
              </a:rPr>
              <a:t>QQ</a:t>
            </a:r>
            <a:r>
              <a:rPr lang="zh-CN" altLang="en-US" dirty="0" smtClean="0">
                <a:solidFill>
                  <a:srgbClr val="FF0000"/>
                </a:solidFill>
                <a:latin typeface="+mj-ea"/>
                <a:ea typeface="+mj-ea"/>
              </a:rPr>
              <a:t>：</a:t>
            </a:r>
            <a:r>
              <a:rPr lang="en-US" altLang="zh-CN" dirty="0" smtClean="0">
                <a:solidFill>
                  <a:srgbClr val="FF0000"/>
                </a:solidFill>
                <a:latin typeface="+mj-ea"/>
                <a:ea typeface="+mj-ea"/>
              </a:rPr>
              <a:t>515854160</a:t>
            </a:r>
            <a:endParaRPr lang="zh-CN" altLang="en-US" dirty="0">
              <a:solidFill>
                <a:srgbClr val="FF0000"/>
              </a:solidFill>
              <a:latin typeface="+mj-ea"/>
              <a:ea typeface="+mj-ea"/>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chemeClr val="accent3"/>
        </a:solidFill>
        <a:effectLst/>
      </p:bgPr>
    </p:bg>
    <p:spTree>
      <p:nvGrpSpPr>
        <p:cNvPr id="1" name=""/>
        <p:cNvGrpSpPr/>
        <p:nvPr/>
      </p:nvGrpSpPr>
      <p:grpSpPr>
        <a:xfrm>
          <a:off x="0" y="0"/>
          <a:ext cx="0" cy="0"/>
          <a:chOff x="0" y="0"/>
          <a:chExt cx="0" cy="0"/>
        </a:xfrm>
      </p:grpSpPr>
      <p:sp>
        <p:nvSpPr>
          <p:cNvPr id="2" name="文本框 1"/>
          <p:cNvSpPr txBox="1"/>
          <p:nvPr/>
        </p:nvSpPr>
        <p:spPr>
          <a:xfrm>
            <a:off x="504305" y="287759"/>
            <a:ext cx="7056784" cy="1200329"/>
          </a:xfrm>
          <a:prstGeom prst="rect">
            <a:avLst/>
          </a:prstGeom>
          <a:noFill/>
        </p:spPr>
        <p:txBody>
          <a:bodyPr wrap="square" rtlCol="0">
            <a:spAutoFit/>
          </a:bodyPr>
          <a:lstStyle/>
          <a:p>
            <a:r>
              <a:rPr lang="zh-CN" altLang="en-US" sz="7000" b="1" dirty="0" smtClean="0">
                <a:solidFill>
                  <a:schemeClr val="bg1"/>
                </a:solidFill>
                <a:latin typeface="宋体" panose="02010600030101010101" pitchFamily="2" charset="-122"/>
                <a:ea typeface="宋体" panose="02010600030101010101" pitchFamily="2" charset="-122"/>
              </a:rPr>
              <a:t>将</a:t>
            </a:r>
            <a:r>
              <a:rPr lang="zh-CN" altLang="en-US" sz="7000" b="1" dirty="0" smtClean="0">
                <a:solidFill>
                  <a:schemeClr val="bg1"/>
                </a:solidFill>
                <a:latin typeface="微软雅黑" panose="020B0503020204020204" pitchFamily="34" charset="-122"/>
                <a:ea typeface="微软雅黑" panose="020B0503020204020204" pitchFamily="34" charset="-122"/>
              </a:rPr>
              <a:t>资讯</a:t>
            </a:r>
            <a:r>
              <a:rPr lang="zh-CN" altLang="en-US" sz="7000" b="1" dirty="0" smtClean="0">
                <a:solidFill>
                  <a:schemeClr val="bg1"/>
                </a:solidFill>
                <a:latin typeface="宋体" panose="02010600030101010101" pitchFamily="2" charset="-122"/>
                <a:ea typeface="宋体" panose="02010600030101010101" pitchFamily="2" charset="-122"/>
              </a:rPr>
              <a:t>当作使命，</a:t>
            </a:r>
            <a:endParaRPr lang="zh-CN" altLang="en-US" sz="7000" b="1" dirty="0">
              <a:solidFill>
                <a:schemeClr val="bg1"/>
              </a:solidFill>
              <a:latin typeface="宋体" panose="02010600030101010101" pitchFamily="2" charset="-122"/>
              <a:ea typeface="宋体" panose="02010600030101010101" pitchFamily="2" charset="-122"/>
            </a:endParaRPr>
          </a:p>
        </p:txBody>
      </p:sp>
      <p:sp>
        <p:nvSpPr>
          <p:cNvPr id="5" name="文本框 4"/>
          <p:cNvSpPr txBox="1"/>
          <p:nvPr/>
        </p:nvSpPr>
        <p:spPr>
          <a:xfrm>
            <a:off x="504305" y="1151855"/>
            <a:ext cx="7056784" cy="1200329"/>
          </a:xfrm>
          <a:prstGeom prst="rect">
            <a:avLst/>
          </a:prstGeom>
          <a:noFill/>
        </p:spPr>
        <p:txBody>
          <a:bodyPr wrap="square" rtlCol="0">
            <a:spAutoFit/>
          </a:bodyPr>
          <a:lstStyle/>
          <a:p>
            <a:r>
              <a:rPr lang="zh-CN" altLang="en-US" sz="7000" b="1" dirty="0" smtClean="0">
                <a:solidFill>
                  <a:schemeClr val="bg1"/>
                </a:solidFill>
                <a:latin typeface="宋体" panose="02010600030101010101" pitchFamily="2" charset="-122"/>
                <a:ea typeface="宋体" panose="02010600030101010101" pitchFamily="2" charset="-122"/>
              </a:rPr>
              <a:t>不仅需要智慧，</a:t>
            </a:r>
            <a:endParaRPr lang="zh-CN" altLang="en-US" sz="7000" b="1" dirty="0">
              <a:solidFill>
                <a:schemeClr val="bg1"/>
              </a:solidFill>
              <a:latin typeface="宋体" panose="02010600030101010101" pitchFamily="2" charset="-122"/>
              <a:ea typeface="宋体" panose="02010600030101010101" pitchFamily="2" charset="-122"/>
            </a:endParaRPr>
          </a:p>
        </p:txBody>
      </p:sp>
      <p:sp>
        <p:nvSpPr>
          <p:cNvPr id="6" name="文本框 5"/>
          <p:cNvSpPr txBox="1"/>
          <p:nvPr/>
        </p:nvSpPr>
        <p:spPr>
          <a:xfrm>
            <a:off x="504305" y="2019316"/>
            <a:ext cx="7056784" cy="1200329"/>
          </a:xfrm>
          <a:prstGeom prst="rect">
            <a:avLst/>
          </a:prstGeom>
          <a:noFill/>
        </p:spPr>
        <p:txBody>
          <a:bodyPr wrap="square" rtlCol="0">
            <a:spAutoFit/>
          </a:bodyPr>
          <a:lstStyle/>
          <a:p>
            <a:r>
              <a:rPr lang="zh-CN" altLang="en-US" sz="7000" b="1" dirty="0" smtClean="0">
                <a:solidFill>
                  <a:schemeClr val="bg1"/>
                </a:solidFill>
                <a:latin typeface="宋体" panose="02010600030101010101" pitchFamily="2" charset="-122"/>
                <a:ea typeface="宋体" panose="02010600030101010101" pitchFamily="2" charset="-122"/>
              </a:rPr>
              <a:t>更需要勇气</a:t>
            </a:r>
            <a:endParaRPr lang="zh-CN" altLang="en-US" sz="7000" b="1" dirty="0">
              <a:solidFill>
                <a:schemeClr val="bg1"/>
              </a:solidFill>
              <a:latin typeface="宋体" panose="02010600030101010101" pitchFamily="2" charset="-122"/>
              <a:ea typeface="宋体" panose="02010600030101010101" pitchFamily="2" charset="-122"/>
            </a:endParaRPr>
          </a:p>
        </p:txBody>
      </p:sp>
      <p:sp>
        <p:nvSpPr>
          <p:cNvPr id="9" name="文本框 8"/>
          <p:cNvSpPr txBox="1"/>
          <p:nvPr/>
        </p:nvSpPr>
        <p:spPr>
          <a:xfrm>
            <a:off x="504305" y="2883412"/>
            <a:ext cx="8208912" cy="1200329"/>
          </a:xfrm>
          <a:prstGeom prst="rect">
            <a:avLst/>
          </a:prstGeom>
          <a:noFill/>
        </p:spPr>
        <p:txBody>
          <a:bodyPr wrap="square" rtlCol="0">
            <a:spAutoFit/>
          </a:bodyPr>
          <a:lstStyle/>
          <a:p>
            <a:r>
              <a:rPr lang="zh-CN" altLang="en-US" sz="7000" b="1" dirty="0" smtClean="0">
                <a:solidFill>
                  <a:schemeClr val="bg1"/>
                </a:solidFill>
                <a:latin typeface="宋体" panose="02010600030101010101" pitchFamily="2" charset="-122"/>
                <a:ea typeface="宋体" panose="02010600030101010101" pitchFamily="2" charset="-122"/>
              </a:rPr>
              <a:t>和坚定不移的信念！</a:t>
            </a:r>
            <a:endParaRPr lang="zh-CN" altLang="en-US" sz="7000" b="1" dirty="0">
              <a:solidFill>
                <a:schemeClr val="bg1"/>
              </a:solidFill>
              <a:latin typeface="宋体" panose="02010600030101010101" pitchFamily="2" charset="-122"/>
              <a:ea typeface="宋体" panose="02010600030101010101" pitchFamily="2" charset="-122"/>
            </a:endParaRPr>
          </a:p>
        </p:txBody>
      </p:sp>
      <p:sp>
        <p:nvSpPr>
          <p:cNvPr id="4" name="矩形 3"/>
          <p:cNvSpPr/>
          <p:nvPr/>
        </p:nvSpPr>
        <p:spPr>
          <a:xfrm>
            <a:off x="0" y="6192415"/>
            <a:ext cx="12961938" cy="287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288281" y="6114591"/>
            <a:ext cx="1872208" cy="369332"/>
          </a:xfrm>
          <a:prstGeom prst="rect">
            <a:avLst/>
          </a:prstGeom>
          <a:noFill/>
        </p:spPr>
        <p:txBody>
          <a:bodyPr wrap="square" rtlCol="0">
            <a:spAutoFit/>
          </a:bodyPr>
          <a:lstStyle/>
          <a:p>
            <a:r>
              <a:rPr lang="en-US" altLang="zh-CN" dirty="0" smtClean="0">
                <a:solidFill>
                  <a:schemeClr val="accent3"/>
                </a:solidFill>
              </a:rPr>
              <a:t>www.infobank.cn</a:t>
            </a:r>
            <a:endParaRPr lang="zh-CN" altLang="en-US" dirty="0">
              <a:solidFill>
                <a:schemeClr val="accent3"/>
              </a:solidFill>
            </a:endParaRPr>
          </a:p>
        </p:txBody>
      </p:sp>
      <p:sp>
        <p:nvSpPr>
          <p:cNvPr id="11" name="文本框 10"/>
          <p:cNvSpPr txBox="1"/>
          <p:nvPr/>
        </p:nvSpPr>
        <p:spPr>
          <a:xfrm>
            <a:off x="2565580" y="6114591"/>
            <a:ext cx="2304007" cy="369332"/>
          </a:xfrm>
          <a:prstGeom prst="rect">
            <a:avLst/>
          </a:prstGeom>
          <a:noFill/>
        </p:spPr>
        <p:txBody>
          <a:bodyPr wrap="square" rtlCol="0">
            <a:spAutoFit/>
          </a:bodyPr>
          <a:lstStyle/>
          <a:p>
            <a:r>
              <a:rPr lang="en-US" altLang="zh-CN" dirty="0" smtClean="0">
                <a:solidFill>
                  <a:srgbClr val="FF0000"/>
                </a:solidFill>
              </a:rPr>
              <a:t>www.bjinfobank.com</a:t>
            </a:r>
            <a:endParaRPr lang="zh-CN" altLang="en-US" dirty="0">
              <a:solidFill>
                <a:srgbClr val="FF0000"/>
              </a:solidFill>
            </a:endParaRPr>
          </a:p>
        </p:txBody>
      </p:sp>
      <p:sp>
        <p:nvSpPr>
          <p:cNvPr id="12" name="文本框 11"/>
          <p:cNvSpPr txBox="1"/>
          <p:nvPr/>
        </p:nvSpPr>
        <p:spPr>
          <a:xfrm>
            <a:off x="5274678" y="6114591"/>
            <a:ext cx="2304007" cy="369332"/>
          </a:xfrm>
          <a:prstGeom prst="rect">
            <a:avLst/>
          </a:prstGeom>
          <a:noFill/>
        </p:spPr>
        <p:txBody>
          <a:bodyPr wrap="square" rtlCol="0">
            <a:spAutoFit/>
          </a:bodyPr>
          <a:lstStyle/>
          <a:p>
            <a:r>
              <a:rPr lang="en-US" altLang="zh-CN" dirty="0" smtClean="0">
                <a:solidFill>
                  <a:schemeClr val="accent3"/>
                </a:solidFill>
              </a:rPr>
              <a:t>www.soshoo.com</a:t>
            </a:r>
            <a:endParaRPr lang="zh-CN" altLang="en-US" dirty="0">
              <a:solidFill>
                <a:schemeClr val="accent3"/>
              </a:solidFill>
            </a:endParaRPr>
          </a:p>
        </p:txBody>
      </p:sp>
      <p:sp>
        <p:nvSpPr>
          <p:cNvPr id="13" name="文本框 12"/>
          <p:cNvSpPr txBox="1"/>
          <p:nvPr/>
        </p:nvSpPr>
        <p:spPr>
          <a:xfrm>
            <a:off x="7983777" y="6114591"/>
            <a:ext cx="2304007" cy="369332"/>
          </a:xfrm>
          <a:prstGeom prst="rect">
            <a:avLst/>
          </a:prstGeom>
          <a:noFill/>
        </p:spPr>
        <p:txBody>
          <a:bodyPr wrap="square" rtlCol="0">
            <a:spAutoFit/>
          </a:bodyPr>
          <a:lstStyle/>
          <a:p>
            <a:r>
              <a:rPr lang="en-US" altLang="zh-CN" dirty="0" smtClean="0">
                <a:solidFill>
                  <a:schemeClr val="accent3"/>
                </a:solidFill>
              </a:rPr>
              <a:t>www.soshoo.com.cn</a:t>
            </a:r>
            <a:endParaRPr lang="zh-CN" altLang="en-US" dirty="0">
              <a:solidFill>
                <a:schemeClr val="accent3"/>
              </a:solidFill>
            </a:endParaRPr>
          </a:p>
        </p:txBody>
      </p:sp>
      <p:sp>
        <p:nvSpPr>
          <p:cNvPr id="14" name="文本框 13"/>
          <p:cNvSpPr txBox="1"/>
          <p:nvPr/>
        </p:nvSpPr>
        <p:spPr>
          <a:xfrm>
            <a:off x="10692876" y="6114591"/>
            <a:ext cx="2304007" cy="369332"/>
          </a:xfrm>
          <a:prstGeom prst="rect">
            <a:avLst/>
          </a:prstGeom>
          <a:noFill/>
        </p:spPr>
        <p:txBody>
          <a:bodyPr wrap="square" rtlCol="0">
            <a:spAutoFit/>
          </a:bodyPr>
          <a:lstStyle/>
          <a:p>
            <a:r>
              <a:rPr lang="en-US" altLang="zh-CN" dirty="0" smtClean="0">
                <a:solidFill>
                  <a:schemeClr val="accent3"/>
                </a:solidFill>
              </a:rPr>
              <a:t>english.soshoo.com</a:t>
            </a:r>
            <a:endParaRPr lang="zh-CN" altLang="en-US" dirty="0">
              <a:solidFill>
                <a:schemeClr val="accent3"/>
              </a:solidFill>
            </a:endParaRPr>
          </a:p>
        </p:txBody>
      </p:sp>
      <p:sp>
        <p:nvSpPr>
          <p:cNvPr id="15" name="文本框 14"/>
          <p:cNvSpPr txBox="1"/>
          <p:nvPr/>
        </p:nvSpPr>
        <p:spPr>
          <a:xfrm>
            <a:off x="216273" y="4594783"/>
            <a:ext cx="3528392" cy="1276350"/>
          </a:xfrm>
          <a:prstGeom prst="rect">
            <a:avLst/>
          </a:prstGeom>
          <a:noFill/>
        </p:spPr>
        <p:txBody>
          <a:bodyPr wrap="square" rtlCol="0">
            <a:spAutoFit/>
          </a:bodyPr>
          <a:lstStyle/>
          <a:p>
            <a:r>
              <a:rPr lang="zh-CN" altLang="en-US" sz="1100" dirty="0" smtClean="0">
                <a:solidFill>
                  <a:schemeClr val="bg1"/>
                </a:solidFill>
                <a:latin typeface="+mj-ea"/>
                <a:ea typeface="+mj-ea"/>
              </a:rPr>
              <a:t>北京</a:t>
            </a:r>
            <a:endParaRPr lang="en-US" altLang="zh-CN" sz="1100" dirty="0" smtClean="0">
              <a:solidFill>
                <a:schemeClr val="bg1"/>
              </a:solidFill>
              <a:latin typeface="+mj-ea"/>
              <a:ea typeface="+mj-ea"/>
            </a:endParaRPr>
          </a:p>
          <a:p>
            <a:r>
              <a:rPr lang="zh-CN" altLang="en-US" sz="1100" dirty="0" smtClean="0">
                <a:solidFill>
                  <a:schemeClr val="bg1"/>
                </a:solidFill>
                <a:latin typeface="+mj-ea"/>
                <a:ea typeface="+mj-ea"/>
              </a:rPr>
              <a:t>电话：</a:t>
            </a:r>
            <a:r>
              <a:rPr lang="zh-CN" altLang="en-US" sz="1100" dirty="0" smtClean="0">
                <a:solidFill>
                  <a:schemeClr val="bg1"/>
                </a:solidFill>
                <a:latin typeface="+mj-ea"/>
                <a:ea typeface="+mj-ea"/>
                <a:sym typeface="Wingdings" panose="05000000000000000000" pitchFamily="2" charset="2"/>
              </a:rPr>
              <a:t>（</a:t>
            </a:r>
            <a:r>
              <a:rPr lang="en-US" altLang="zh-CN" sz="1100" dirty="0" smtClean="0">
                <a:solidFill>
                  <a:schemeClr val="bg1"/>
                </a:solidFill>
                <a:latin typeface="+mj-ea"/>
                <a:ea typeface="+mj-ea"/>
                <a:sym typeface="Wingdings" panose="05000000000000000000" pitchFamily="2" charset="2"/>
              </a:rPr>
              <a:t>8610</a:t>
            </a:r>
            <a:r>
              <a:rPr lang="zh-CN" altLang="en-US" sz="1100" dirty="0" smtClean="0">
                <a:solidFill>
                  <a:schemeClr val="bg1"/>
                </a:solidFill>
                <a:latin typeface="+mj-ea"/>
                <a:ea typeface="+mj-ea"/>
                <a:sym typeface="Wingdings" panose="05000000000000000000" pitchFamily="2" charset="2"/>
              </a:rPr>
              <a:t>）</a:t>
            </a:r>
            <a:r>
              <a:rPr lang="en-US" altLang="zh-CN" sz="1100" dirty="0" smtClean="0">
                <a:solidFill>
                  <a:schemeClr val="bg1"/>
                </a:solidFill>
                <a:latin typeface="+mj-ea"/>
                <a:ea typeface="+mj-ea"/>
                <a:sym typeface="Wingdings" panose="05000000000000000000" pitchFamily="2" charset="2"/>
              </a:rPr>
              <a:t>8413 4405/06/08/09</a:t>
            </a:r>
            <a:endParaRPr lang="en-US" altLang="zh-CN" sz="1100" dirty="0" smtClean="0">
              <a:solidFill>
                <a:schemeClr val="bg1"/>
              </a:solidFill>
              <a:latin typeface="+mj-ea"/>
              <a:ea typeface="+mj-ea"/>
              <a:sym typeface="Wingdings" panose="05000000000000000000" pitchFamily="2" charset="2"/>
            </a:endParaRPr>
          </a:p>
          <a:p>
            <a:r>
              <a:rPr lang="zh-CN" altLang="en-US" sz="1100" dirty="0" smtClean="0">
                <a:solidFill>
                  <a:schemeClr val="bg1"/>
                </a:solidFill>
                <a:latin typeface="+mj-ea"/>
                <a:ea typeface="+mj-ea"/>
                <a:sym typeface="Wingdings" panose="05000000000000000000" pitchFamily="2" charset="2"/>
              </a:rPr>
              <a:t>传真：（</a:t>
            </a:r>
            <a:r>
              <a:rPr lang="en-US" altLang="zh-CN" sz="1100" dirty="0" smtClean="0">
                <a:solidFill>
                  <a:schemeClr val="bg1"/>
                </a:solidFill>
                <a:latin typeface="+mj-ea"/>
                <a:ea typeface="+mj-ea"/>
                <a:sym typeface="Wingdings" panose="05000000000000000000" pitchFamily="2" charset="2"/>
              </a:rPr>
              <a:t>8610</a:t>
            </a:r>
            <a:r>
              <a:rPr lang="zh-CN" altLang="en-US" sz="1100" dirty="0" smtClean="0">
                <a:solidFill>
                  <a:schemeClr val="bg1"/>
                </a:solidFill>
                <a:latin typeface="+mj-ea"/>
                <a:ea typeface="+mj-ea"/>
                <a:sym typeface="Wingdings" panose="05000000000000000000" pitchFamily="2" charset="2"/>
              </a:rPr>
              <a:t>）</a:t>
            </a:r>
            <a:r>
              <a:rPr lang="en-US" altLang="zh-CN" sz="1100" dirty="0" smtClean="0">
                <a:solidFill>
                  <a:schemeClr val="bg1"/>
                </a:solidFill>
                <a:latin typeface="+mj-ea"/>
                <a:ea typeface="+mj-ea"/>
                <a:sym typeface="Wingdings" panose="05000000000000000000" pitchFamily="2" charset="2"/>
              </a:rPr>
              <a:t>8413 1720</a:t>
            </a:r>
            <a:endParaRPr lang="en-US" altLang="zh-CN" sz="1100" dirty="0" smtClean="0">
              <a:solidFill>
                <a:schemeClr val="bg1"/>
              </a:solidFill>
              <a:latin typeface="+mj-ea"/>
              <a:ea typeface="+mj-ea"/>
              <a:sym typeface="Wingdings" panose="05000000000000000000" pitchFamily="2" charset="2"/>
            </a:endParaRPr>
          </a:p>
          <a:p>
            <a:r>
              <a:rPr lang="zh-CN" altLang="en-US" sz="1100" dirty="0" smtClean="0">
                <a:solidFill>
                  <a:schemeClr val="bg1"/>
                </a:solidFill>
                <a:latin typeface="+mj-ea"/>
                <a:ea typeface="+mj-ea"/>
                <a:sym typeface="Wingdings" panose="05000000000000000000" pitchFamily="2" charset="2"/>
              </a:rPr>
              <a:t>邮箱： </a:t>
            </a:r>
            <a:r>
              <a:rPr lang="en-US" altLang="zh-CN" sz="1100" dirty="0" smtClean="0">
                <a:solidFill>
                  <a:schemeClr val="bg1"/>
                </a:solidFill>
                <a:latin typeface="+mj-ea"/>
                <a:ea typeface="+mj-ea"/>
                <a:sym typeface="Wingdings" panose="05000000000000000000" pitchFamily="2" charset="2"/>
              </a:rPr>
              <a:t>service</a:t>
            </a:r>
            <a:r>
              <a:rPr lang="en-US" altLang="zh-CN" sz="1100" dirty="0">
                <a:solidFill>
                  <a:schemeClr val="bg1"/>
                </a:solidFill>
                <a:latin typeface="+mj-ea"/>
                <a:ea typeface="+mj-ea"/>
                <a:sym typeface="Wingdings" panose="05000000000000000000" pitchFamily="2" charset="2"/>
              </a:rPr>
              <a:t>1</a:t>
            </a:r>
            <a:r>
              <a:rPr lang="en-US" altLang="zh-CN" sz="1100" dirty="0" smtClean="0">
                <a:solidFill>
                  <a:schemeClr val="bg1"/>
                </a:solidFill>
                <a:latin typeface="+mj-ea"/>
                <a:ea typeface="+mj-ea"/>
                <a:sym typeface="Wingdings" panose="05000000000000000000" pitchFamily="2" charset="2"/>
              </a:rPr>
              <a:t>@infobank.cn</a:t>
            </a:r>
            <a:r>
              <a:rPr lang="zh-CN" altLang="en-US" sz="1100" dirty="0" smtClean="0">
                <a:solidFill>
                  <a:schemeClr val="bg1"/>
                </a:solidFill>
                <a:latin typeface="+mj-ea"/>
                <a:ea typeface="+mj-ea"/>
                <a:sym typeface="Wingdings" panose="05000000000000000000" pitchFamily="2" charset="2"/>
              </a:rPr>
              <a:t> </a:t>
            </a:r>
            <a:endParaRPr lang="en-US" altLang="zh-CN" sz="1100" dirty="0" smtClean="0">
              <a:solidFill>
                <a:schemeClr val="bg1"/>
              </a:solidFill>
              <a:latin typeface="+mj-ea"/>
              <a:ea typeface="+mj-ea"/>
              <a:sym typeface="Wingdings" panose="05000000000000000000" pitchFamily="2" charset="2"/>
            </a:endParaRPr>
          </a:p>
          <a:p>
            <a:r>
              <a:rPr lang="zh-CN" altLang="en-US" sz="1100" dirty="0" smtClean="0">
                <a:solidFill>
                  <a:schemeClr val="bg1"/>
                </a:solidFill>
                <a:latin typeface="+mj-ea"/>
                <a:ea typeface="+mj-ea"/>
                <a:sym typeface="Wingdings" panose="05000000000000000000" pitchFamily="2" charset="2"/>
              </a:rPr>
              <a:t>地址：北京市海淀区学院南路</a:t>
            </a:r>
            <a:r>
              <a:rPr lang="en-US" altLang="zh-CN" sz="1100" dirty="0" smtClean="0">
                <a:solidFill>
                  <a:schemeClr val="bg1"/>
                </a:solidFill>
                <a:latin typeface="+mj-ea"/>
                <a:ea typeface="+mj-ea"/>
                <a:sym typeface="Wingdings" panose="05000000000000000000" pitchFamily="2" charset="2"/>
              </a:rPr>
              <a:t>30</a:t>
            </a:r>
            <a:r>
              <a:rPr lang="zh-CN" altLang="en-US" sz="1100" dirty="0" smtClean="0">
                <a:solidFill>
                  <a:schemeClr val="bg1"/>
                </a:solidFill>
                <a:latin typeface="+mj-ea"/>
                <a:ea typeface="+mj-ea"/>
                <a:sym typeface="Wingdings" panose="05000000000000000000" pitchFamily="2" charset="2"/>
              </a:rPr>
              <a:t>号</a:t>
            </a:r>
            <a:r>
              <a:rPr lang="en-US" altLang="zh-CN" sz="1100" dirty="0" smtClean="0">
                <a:solidFill>
                  <a:schemeClr val="bg1"/>
                </a:solidFill>
                <a:latin typeface="+mj-ea"/>
                <a:ea typeface="+mj-ea"/>
                <a:sym typeface="Wingdings" panose="05000000000000000000" pitchFamily="2" charset="2"/>
              </a:rPr>
              <a:t>18</a:t>
            </a:r>
            <a:r>
              <a:rPr lang="zh-CN" altLang="en-US" sz="1100" dirty="0" smtClean="0">
                <a:solidFill>
                  <a:schemeClr val="bg1"/>
                </a:solidFill>
                <a:latin typeface="+mj-ea"/>
                <a:ea typeface="+mj-ea"/>
                <a:sym typeface="Wingdings" panose="05000000000000000000" pitchFamily="2" charset="2"/>
              </a:rPr>
              <a:t>号院</a:t>
            </a:r>
            <a:endParaRPr lang="en-US" altLang="zh-CN" sz="1100" dirty="0" smtClean="0">
              <a:solidFill>
                <a:schemeClr val="bg1"/>
              </a:solidFill>
              <a:latin typeface="+mj-ea"/>
              <a:ea typeface="+mj-ea"/>
              <a:sym typeface="Wingdings" panose="05000000000000000000" pitchFamily="2" charset="2"/>
            </a:endParaRPr>
          </a:p>
          <a:p>
            <a:r>
              <a:rPr lang="zh-CN" altLang="en-US" sz="1100" dirty="0" smtClean="0">
                <a:solidFill>
                  <a:schemeClr val="bg1"/>
                </a:solidFill>
                <a:latin typeface="+mj-ea"/>
                <a:ea typeface="+mj-ea"/>
                <a:sym typeface="Wingdings" panose="05000000000000000000" pitchFamily="2" charset="2"/>
              </a:rPr>
              <a:t>邮政信箱：北京安外邮局</a:t>
            </a:r>
            <a:r>
              <a:rPr lang="en-US" altLang="zh-CN" sz="1100" dirty="0" smtClean="0">
                <a:solidFill>
                  <a:schemeClr val="bg1"/>
                </a:solidFill>
                <a:latin typeface="+mj-ea"/>
                <a:ea typeface="+mj-ea"/>
                <a:sym typeface="Wingdings" panose="05000000000000000000" pitchFamily="2" charset="2"/>
              </a:rPr>
              <a:t>3015</a:t>
            </a:r>
            <a:r>
              <a:rPr lang="zh-CN" altLang="en-US" sz="1100" dirty="0" smtClean="0">
                <a:solidFill>
                  <a:schemeClr val="bg1"/>
                </a:solidFill>
                <a:latin typeface="+mj-ea"/>
                <a:ea typeface="+mj-ea"/>
                <a:sym typeface="Wingdings" panose="05000000000000000000" pitchFamily="2" charset="2"/>
              </a:rPr>
              <a:t>信箱</a:t>
            </a:r>
            <a:endParaRPr lang="en-US" altLang="zh-CN" sz="1100" dirty="0" smtClean="0">
              <a:solidFill>
                <a:schemeClr val="bg1"/>
              </a:solidFill>
              <a:latin typeface="+mj-ea"/>
              <a:ea typeface="+mj-ea"/>
              <a:sym typeface="Wingdings" panose="05000000000000000000" pitchFamily="2" charset="2"/>
            </a:endParaRPr>
          </a:p>
          <a:p>
            <a:r>
              <a:rPr lang="zh-CN" altLang="en-US" sz="1100" dirty="0" smtClean="0">
                <a:solidFill>
                  <a:schemeClr val="bg1"/>
                </a:solidFill>
                <a:latin typeface="+mj-ea"/>
                <a:ea typeface="+mj-ea"/>
                <a:sym typeface="Wingdings" panose="05000000000000000000" pitchFamily="2" charset="2"/>
              </a:rPr>
              <a:t>邮编：</a:t>
            </a:r>
            <a:r>
              <a:rPr lang="en-US" altLang="zh-CN" sz="1100" dirty="0" smtClean="0">
                <a:solidFill>
                  <a:schemeClr val="bg1"/>
                </a:solidFill>
                <a:latin typeface="+mj-ea"/>
                <a:ea typeface="+mj-ea"/>
                <a:sym typeface="Wingdings" panose="05000000000000000000" pitchFamily="2" charset="2"/>
              </a:rPr>
              <a:t>100872</a:t>
            </a:r>
            <a:endParaRPr lang="zh-CN" altLang="en-US" sz="1100" dirty="0">
              <a:solidFill>
                <a:schemeClr val="bg1"/>
              </a:solidFill>
              <a:latin typeface="+mj-ea"/>
              <a:ea typeface="+mj-ea"/>
            </a:endParaRPr>
          </a:p>
        </p:txBody>
      </p:sp>
      <p:sp>
        <p:nvSpPr>
          <p:cNvPr id="16" name="文本框 15"/>
          <p:cNvSpPr txBox="1"/>
          <p:nvPr/>
        </p:nvSpPr>
        <p:spPr>
          <a:xfrm>
            <a:off x="3720662" y="4594783"/>
            <a:ext cx="2952328" cy="1277273"/>
          </a:xfrm>
          <a:prstGeom prst="rect">
            <a:avLst/>
          </a:prstGeom>
          <a:noFill/>
        </p:spPr>
        <p:txBody>
          <a:bodyPr wrap="square" rtlCol="0">
            <a:spAutoFit/>
          </a:bodyPr>
          <a:lstStyle/>
          <a:p>
            <a:r>
              <a:rPr lang="zh-CN" altLang="en-US" sz="1100" dirty="0" smtClean="0">
                <a:solidFill>
                  <a:schemeClr val="bg1"/>
                </a:solidFill>
                <a:latin typeface="+mj-ea"/>
                <a:ea typeface="+mj-ea"/>
              </a:rPr>
              <a:t>上海</a:t>
            </a:r>
            <a:endParaRPr lang="en-US" altLang="zh-CN" sz="1100" dirty="0" smtClean="0">
              <a:solidFill>
                <a:schemeClr val="bg1"/>
              </a:solidFill>
              <a:latin typeface="+mj-ea"/>
              <a:ea typeface="+mj-ea"/>
            </a:endParaRPr>
          </a:p>
          <a:p>
            <a:r>
              <a:rPr lang="zh-CN" altLang="en-US" sz="1100" dirty="0" smtClean="0">
                <a:solidFill>
                  <a:schemeClr val="bg1"/>
                </a:solidFill>
                <a:latin typeface="+mj-ea"/>
                <a:ea typeface="+mj-ea"/>
              </a:rPr>
              <a:t>电话：</a:t>
            </a:r>
            <a:r>
              <a:rPr lang="zh-CN" altLang="en-US" sz="1100" dirty="0" smtClean="0">
                <a:solidFill>
                  <a:schemeClr val="bg1"/>
                </a:solidFill>
                <a:latin typeface="+mj-ea"/>
                <a:ea typeface="+mj-ea"/>
                <a:sym typeface="Wingdings" panose="05000000000000000000" pitchFamily="2" charset="2"/>
              </a:rPr>
              <a:t>（</a:t>
            </a:r>
            <a:r>
              <a:rPr lang="en-US" altLang="zh-CN" sz="1100" dirty="0" smtClean="0">
                <a:solidFill>
                  <a:schemeClr val="bg1"/>
                </a:solidFill>
                <a:latin typeface="+mj-ea"/>
                <a:ea typeface="+mj-ea"/>
                <a:sym typeface="Wingdings" panose="05000000000000000000" pitchFamily="2" charset="2"/>
              </a:rPr>
              <a:t>8610</a:t>
            </a:r>
            <a:r>
              <a:rPr lang="zh-CN" altLang="en-US" sz="1100" dirty="0" smtClean="0">
                <a:solidFill>
                  <a:schemeClr val="bg1"/>
                </a:solidFill>
                <a:latin typeface="+mj-ea"/>
                <a:ea typeface="+mj-ea"/>
                <a:sym typeface="Wingdings" panose="05000000000000000000" pitchFamily="2" charset="2"/>
              </a:rPr>
              <a:t>）</a:t>
            </a:r>
            <a:r>
              <a:rPr lang="en-US" altLang="zh-CN" sz="1100" dirty="0" smtClean="0">
                <a:solidFill>
                  <a:schemeClr val="bg1"/>
                </a:solidFill>
                <a:latin typeface="+mj-ea"/>
                <a:ea typeface="+mj-ea"/>
                <a:sym typeface="Wingdings" panose="05000000000000000000" pitchFamily="2" charset="2"/>
              </a:rPr>
              <a:t>5133 6693/94/95/96</a:t>
            </a:r>
            <a:endParaRPr lang="en-US" altLang="zh-CN" sz="1100" dirty="0" smtClean="0">
              <a:solidFill>
                <a:schemeClr val="bg1"/>
              </a:solidFill>
              <a:latin typeface="+mj-ea"/>
              <a:ea typeface="+mj-ea"/>
              <a:sym typeface="Wingdings" panose="05000000000000000000" pitchFamily="2" charset="2"/>
            </a:endParaRPr>
          </a:p>
          <a:p>
            <a:r>
              <a:rPr lang="zh-CN" altLang="en-US" sz="1100" dirty="0" smtClean="0">
                <a:solidFill>
                  <a:schemeClr val="bg1"/>
                </a:solidFill>
                <a:latin typeface="+mj-ea"/>
                <a:ea typeface="+mj-ea"/>
                <a:sym typeface="Wingdings" panose="05000000000000000000" pitchFamily="2" charset="2"/>
              </a:rPr>
              <a:t>传真：（</a:t>
            </a:r>
            <a:r>
              <a:rPr lang="en-US" altLang="zh-CN" sz="1100" dirty="0" smtClean="0">
                <a:solidFill>
                  <a:schemeClr val="bg1"/>
                </a:solidFill>
                <a:latin typeface="+mj-ea"/>
                <a:ea typeface="+mj-ea"/>
                <a:sym typeface="Wingdings" panose="05000000000000000000" pitchFamily="2" charset="2"/>
              </a:rPr>
              <a:t>8610</a:t>
            </a:r>
            <a:r>
              <a:rPr lang="zh-CN" altLang="en-US" sz="1100" dirty="0" smtClean="0">
                <a:solidFill>
                  <a:schemeClr val="bg1"/>
                </a:solidFill>
                <a:latin typeface="+mj-ea"/>
                <a:ea typeface="+mj-ea"/>
                <a:sym typeface="Wingdings" panose="05000000000000000000" pitchFamily="2" charset="2"/>
              </a:rPr>
              <a:t>）</a:t>
            </a:r>
            <a:r>
              <a:rPr lang="en-US" altLang="zh-CN" sz="1100" dirty="0" smtClean="0">
                <a:solidFill>
                  <a:schemeClr val="bg1"/>
                </a:solidFill>
                <a:latin typeface="+mj-ea"/>
                <a:ea typeface="+mj-ea"/>
                <a:sym typeface="Wingdings" panose="05000000000000000000" pitchFamily="2" charset="2"/>
              </a:rPr>
              <a:t>5133 6692</a:t>
            </a:r>
            <a:endParaRPr lang="en-US" altLang="zh-CN" sz="1100" dirty="0" smtClean="0">
              <a:solidFill>
                <a:schemeClr val="bg1"/>
              </a:solidFill>
              <a:latin typeface="+mj-ea"/>
              <a:ea typeface="+mj-ea"/>
              <a:sym typeface="Wingdings" panose="05000000000000000000" pitchFamily="2" charset="2"/>
            </a:endParaRPr>
          </a:p>
          <a:p>
            <a:r>
              <a:rPr lang="zh-CN" altLang="en-US" sz="1100" dirty="0" smtClean="0">
                <a:solidFill>
                  <a:schemeClr val="bg1"/>
                </a:solidFill>
                <a:latin typeface="+mj-ea"/>
                <a:ea typeface="+mj-ea"/>
                <a:sym typeface="Wingdings" panose="05000000000000000000" pitchFamily="2" charset="2"/>
              </a:rPr>
              <a:t>邮箱：  </a:t>
            </a:r>
            <a:r>
              <a:rPr lang="en-US" altLang="zh-CN" sz="1100" dirty="0" smtClean="0">
                <a:solidFill>
                  <a:schemeClr val="bg1"/>
                </a:solidFill>
                <a:latin typeface="+mj-ea"/>
                <a:ea typeface="+mj-ea"/>
                <a:sym typeface="Wingdings" panose="05000000000000000000" pitchFamily="2" charset="2"/>
              </a:rPr>
              <a:t>shanghai@infobank.cn</a:t>
            </a:r>
            <a:endParaRPr lang="en-US" altLang="zh-CN" sz="1100" dirty="0" smtClean="0">
              <a:solidFill>
                <a:schemeClr val="bg1"/>
              </a:solidFill>
              <a:latin typeface="+mj-ea"/>
              <a:ea typeface="+mj-ea"/>
              <a:sym typeface="Wingdings" panose="05000000000000000000" pitchFamily="2" charset="2"/>
            </a:endParaRPr>
          </a:p>
          <a:p>
            <a:r>
              <a:rPr lang="zh-CN" altLang="en-US" sz="1100" dirty="0" smtClean="0">
                <a:solidFill>
                  <a:schemeClr val="bg1"/>
                </a:solidFill>
                <a:latin typeface="+mj-ea"/>
                <a:ea typeface="+mj-ea"/>
                <a:sym typeface="Wingdings" panose="05000000000000000000" pitchFamily="2" charset="2"/>
              </a:rPr>
              <a:t>地址：</a:t>
            </a:r>
            <a:r>
              <a:rPr lang="en-US" altLang="zh-CN" sz="1100" dirty="0">
                <a:solidFill>
                  <a:schemeClr val="bg1"/>
                </a:solidFill>
                <a:latin typeface="+mj-ea"/>
                <a:ea typeface="+mj-ea"/>
                <a:sym typeface="Wingdings" panose="05000000000000000000" pitchFamily="2" charset="2"/>
              </a:rPr>
              <a:t> </a:t>
            </a:r>
            <a:r>
              <a:rPr lang="zh-CN" altLang="en-US" sz="1100" dirty="0" smtClean="0">
                <a:solidFill>
                  <a:schemeClr val="bg1"/>
                </a:solidFill>
                <a:latin typeface="+mj-ea"/>
                <a:ea typeface="+mj-ea"/>
                <a:sym typeface="Wingdings" panose="05000000000000000000" pitchFamily="2" charset="2"/>
              </a:rPr>
              <a:t>上海市浦东南路</a:t>
            </a:r>
            <a:r>
              <a:rPr lang="en-US" altLang="zh-CN" sz="1100" dirty="0" smtClean="0">
                <a:solidFill>
                  <a:schemeClr val="bg1"/>
                </a:solidFill>
                <a:latin typeface="+mj-ea"/>
                <a:ea typeface="+mj-ea"/>
                <a:sym typeface="Wingdings" panose="05000000000000000000" pitchFamily="2" charset="2"/>
              </a:rPr>
              <a:t>1088</a:t>
            </a:r>
            <a:r>
              <a:rPr lang="zh-CN" altLang="en-US" sz="1100" dirty="0" smtClean="0">
                <a:solidFill>
                  <a:schemeClr val="bg1"/>
                </a:solidFill>
                <a:latin typeface="+mj-ea"/>
                <a:ea typeface="+mj-ea"/>
                <a:sym typeface="Wingdings" panose="05000000000000000000" pitchFamily="2" charset="2"/>
              </a:rPr>
              <a:t>号中融国际商城</a:t>
            </a:r>
            <a:r>
              <a:rPr lang="en-US" altLang="zh-CN" sz="1100" dirty="0" smtClean="0">
                <a:solidFill>
                  <a:schemeClr val="bg1"/>
                </a:solidFill>
                <a:latin typeface="+mj-ea"/>
                <a:ea typeface="+mj-ea"/>
                <a:sym typeface="Wingdings" panose="05000000000000000000" pitchFamily="2" charset="2"/>
              </a:rPr>
              <a:t>1207</a:t>
            </a:r>
            <a:r>
              <a:rPr lang="zh-CN" altLang="en-US" sz="1100" dirty="0" smtClean="0">
                <a:solidFill>
                  <a:schemeClr val="bg1"/>
                </a:solidFill>
                <a:latin typeface="+mj-ea"/>
                <a:ea typeface="+mj-ea"/>
                <a:sym typeface="Wingdings" panose="05000000000000000000" pitchFamily="2" charset="2"/>
              </a:rPr>
              <a:t>单元</a:t>
            </a:r>
            <a:endParaRPr lang="en-US" altLang="zh-CN" sz="1100" dirty="0" smtClean="0">
              <a:solidFill>
                <a:schemeClr val="bg1"/>
              </a:solidFill>
              <a:latin typeface="+mj-ea"/>
              <a:ea typeface="+mj-ea"/>
              <a:sym typeface="Wingdings" panose="05000000000000000000" pitchFamily="2" charset="2"/>
            </a:endParaRPr>
          </a:p>
          <a:p>
            <a:r>
              <a:rPr lang="zh-CN" altLang="en-US" sz="1100" dirty="0" smtClean="0">
                <a:solidFill>
                  <a:schemeClr val="bg1"/>
                </a:solidFill>
                <a:latin typeface="+mj-ea"/>
                <a:ea typeface="+mj-ea"/>
                <a:sym typeface="Wingdings" panose="05000000000000000000" pitchFamily="2" charset="2"/>
              </a:rPr>
              <a:t>邮编：</a:t>
            </a:r>
            <a:r>
              <a:rPr lang="en-US" altLang="zh-CN" sz="1100" dirty="0" smtClean="0">
                <a:solidFill>
                  <a:schemeClr val="bg1"/>
                </a:solidFill>
                <a:latin typeface="+mj-ea"/>
                <a:ea typeface="+mj-ea"/>
                <a:sym typeface="Wingdings" panose="05000000000000000000" pitchFamily="2" charset="2"/>
              </a:rPr>
              <a:t>200122</a:t>
            </a:r>
            <a:endParaRPr lang="zh-CN" altLang="en-US" sz="1100" dirty="0">
              <a:solidFill>
                <a:schemeClr val="bg1"/>
              </a:solidFill>
              <a:latin typeface="+mj-ea"/>
              <a:ea typeface="+mj-ea"/>
            </a:endParaRPr>
          </a:p>
        </p:txBody>
      </p:sp>
      <p:sp>
        <p:nvSpPr>
          <p:cNvPr id="17" name="文本框 16"/>
          <p:cNvSpPr txBox="1"/>
          <p:nvPr/>
        </p:nvSpPr>
        <p:spPr>
          <a:xfrm>
            <a:off x="6648987" y="4594783"/>
            <a:ext cx="2952328" cy="1277273"/>
          </a:xfrm>
          <a:prstGeom prst="rect">
            <a:avLst/>
          </a:prstGeom>
          <a:noFill/>
        </p:spPr>
        <p:txBody>
          <a:bodyPr wrap="square" rtlCol="0">
            <a:spAutoFit/>
          </a:bodyPr>
          <a:lstStyle/>
          <a:p>
            <a:r>
              <a:rPr lang="zh-CN" altLang="en-US" sz="1100" dirty="0">
                <a:solidFill>
                  <a:schemeClr val="bg1"/>
                </a:solidFill>
                <a:latin typeface="+mj-ea"/>
                <a:ea typeface="+mj-ea"/>
              </a:rPr>
              <a:t>香港</a:t>
            </a:r>
            <a:endParaRPr lang="en-US" altLang="zh-CN" sz="1100" dirty="0" smtClean="0">
              <a:solidFill>
                <a:schemeClr val="bg1"/>
              </a:solidFill>
              <a:latin typeface="+mj-ea"/>
              <a:ea typeface="+mj-ea"/>
            </a:endParaRPr>
          </a:p>
          <a:p>
            <a:r>
              <a:rPr lang="zh-CN" altLang="en-US" sz="1100" dirty="0" smtClean="0">
                <a:solidFill>
                  <a:schemeClr val="bg1"/>
                </a:solidFill>
                <a:latin typeface="+mj-ea"/>
                <a:ea typeface="+mj-ea"/>
              </a:rPr>
              <a:t>电话：</a:t>
            </a:r>
            <a:r>
              <a:rPr lang="zh-CN" altLang="en-US" sz="1100" dirty="0" smtClean="0">
                <a:solidFill>
                  <a:schemeClr val="bg1"/>
                </a:solidFill>
                <a:latin typeface="+mj-ea"/>
                <a:ea typeface="+mj-ea"/>
                <a:sym typeface="Wingdings" panose="05000000000000000000" pitchFamily="2" charset="2"/>
              </a:rPr>
              <a:t>（</a:t>
            </a:r>
            <a:r>
              <a:rPr lang="en-US" altLang="zh-CN" sz="1100" dirty="0" smtClean="0">
                <a:solidFill>
                  <a:schemeClr val="bg1"/>
                </a:solidFill>
                <a:latin typeface="+mj-ea"/>
                <a:ea typeface="+mj-ea"/>
                <a:sym typeface="Wingdings" panose="05000000000000000000" pitchFamily="2" charset="2"/>
              </a:rPr>
              <a:t>852</a:t>
            </a:r>
            <a:r>
              <a:rPr lang="zh-CN" altLang="en-US" sz="1100" dirty="0" smtClean="0">
                <a:solidFill>
                  <a:schemeClr val="bg1"/>
                </a:solidFill>
                <a:latin typeface="+mj-ea"/>
                <a:ea typeface="+mj-ea"/>
                <a:sym typeface="Wingdings" panose="05000000000000000000" pitchFamily="2" charset="2"/>
              </a:rPr>
              <a:t>）</a:t>
            </a:r>
            <a:r>
              <a:rPr lang="en-US" altLang="zh-CN" sz="1100" dirty="0" smtClean="0">
                <a:solidFill>
                  <a:schemeClr val="bg1"/>
                </a:solidFill>
                <a:latin typeface="+mj-ea"/>
                <a:ea typeface="+mj-ea"/>
                <a:sym typeface="Wingdings" panose="05000000000000000000" pitchFamily="2" charset="2"/>
              </a:rPr>
              <a:t>2877 6388</a:t>
            </a:r>
            <a:endParaRPr lang="en-US" altLang="zh-CN" sz="1100" dirty="0" smtClean="0">
              <a:solidFill>
                <a:schemeClr val="bg1"/>
              </a:solidFill>
              <a:latin typeface="+mj-ea"/>
              <a:ea typeface="+mj-ea"/>
              <a:sym typeface="Wingdings" panose="05000000000000000000" pitchFamily="2" charset="2"/>
            </a:endParaRPr>
          </a:p>
          <a:p>
            <a:r>
              <a:rPr lang="zh-CN" altLang="en-US" sz="1100" dirty="0" smtClean="0">
                <a:solidFill>
                  <a:schemeClr val="bg1"/>
                </a:solidFill>
                <a:latin typeface="+mj-ea"/>
                <a:ea typeface="+mj-ea"/>
                <a:sym typeface="Wingdings" panose="05000000000000000000" pitchFamily="2" charset="2"/>
              </a:rPr>
              <a:t>传真：（</a:t>
            </a:r>
            <a:r>
              <a:rPr lang="en-US" altLang="zh-CN" sz="1100" dirty="0" smtClean="0">
                <a:solidFill>
                  <a:schemeClr val="bg1"/>
                </a:solidFill>
                <a:latin typeface="+mj-ea"/>
                <a:ea typeface="+mj-ea"/>
                <a:sym typeface="Wingdings" panose="05000000000000000000" pitchFamily="2" charset="2"/>
              </a:rPr>
              <a:t>852</a:t>
            </a:r>
            <a:r>
              <a:rPr lang="zh-CN" altLang="en-US" sz="1100" dirty="0" smtClean="0">
                <a:solidFill>
                  <a:schemeClr val="bg1"/>
                </a:solidFill>
                <a:latin typeface="+mj-ea"/>
                <a:ea typeface="+mj-ea"/>
                <a:sym typeface="Wingdings" panose="05000000000000000000" pitchFamily="2" charset="2"/>
              </a:rPr>
              <a:t>）</a:t>
            </a:r>
            <a:r>
              <a:rPr lang="en-US" altLang="zh-CN" sz="1100" dirty="0" smtClean="0">
                <a:solidFill>
                  <a:schemeClr val="bg1"/>
                </a:solidFill>
                <a:latin typeface="+mj-ea"/>
                <a:ea typeface="+mj-ea"/>
                <a:sym typeface="Wingdings" panose="05000000000000000000" pitchFamily="2" charset="2"/>
              </a:rPr>
              <a:t>2877 5257</a:t>
            </a:r>
            <a:endParaRPr lang="en-US" altLang="zh-CN" sz="1100" dirty="0" smtClean="0">
              <a:solidFill>
                <a:schemeClr val="bg1"/>
              </a:solidFill>
              <a:latin typeface="+mj-ea"/>
              <a:ea typeface="+mj-ea"/>
              <a:sym typeface="Wingdings" panose="05000000000000000000" pitchFamily="2" charset="2"/>
            </a:endParaRPr>
          </a:p>
          <a:p>
            <a:r>
              <a:rPr lang="zh-CN" altLang="en-US" sz="1100" dirty="0" smtClean="0">
                <a:solidFill>
                  <a:schemeClr val="bg1"/>
                </a:solidFill>
                <a:latin typeface="+mj-ea"/>
                <a:ea typeface="+mj-ea"/>
                <a:sym typeface="Wingdings" panose="05000000000000000000" pitchFamily="2" charset="2"/>
              </a:rPr>
              <a:t>邮箱：  </a:t>
            </a:r>
            <a:r>
              <a:rPr lang="en-US" altLang="zh-CN" sz="1100" dirty="0" smtClean="0">
                <a:solidFill>
                  <a:schemeClr val="bg1"/>
                </a:solidFill>
                <a:latin typeface="+mj-ea"/>
                <a:ea typeface="+mj-ea"/>
                <a:sym typeface="Wingdings" panose="05000000000000000000" pitchFamily="2" charset="2"/>
              </a:rPr>
              <a:t>cshk@chinainfobank.com</a:t>
            </a:r>
            <a:endParaRPr lang="en-US" altLang="zh-CN" sz="1100" dirty="0" smtClean="0">
              <a:solidFill>
                <a:schemeClr val="bg1"/>
              </a:solidFill>
              <a:latin typeface="+mj-ea"/>
              <a:ea typeface="+mj-ea"/>
              <a:sym typeface="Wingdings" panose="05000000000000000000" pitchFamily="2" charset="2"/>
            </a:endParaRPr>
          </a:p>
          <a:p>
            <a:r>
              <a:rPr lang="zh-CN" altLang="en-US" sz="1100" dirty="0" smtClean="0">
                <a:solidFill>
                  <a:schemeClr val="bg1"/>
                </a:solidFill>
                <a:latin typeface="+mj-ea"/>
                <a:ea typeface="+mj-ea"/>
                <a:sym typeface="Wingdings" panose="05000000000000000000" pitchFamily="2" charset="2"/>
              </a:rPr>
              <a:t>地址：</a:t>
            </a:r>
            <a:r>
              <a:rPr lang="en-US" altLang="zh-CN" sz="1100" dirty="0">
                <a:solidFill>
                  <a:schemeClr val="bg1"/>
                </a:solidFill>
                <a:latin typeface="+mj-ea"/>
                <a:ea typeface="+mj-ea"/>
                <a:sym typeface="Wingdings" panose="05000000000000000000" pitchFamily="2" charset="2"/>
              </a:rPr>
              <a:t> </a:t>
            </a:r>
            <a:r>
              <a:rPr lang="zh-CN" altLang="en-US" sz="1100" dirty="0" smtClean="0">
                <a:solidFill>
                  <a:schemeClr val="bg1"/>
                </a:solidFill>
                <a:latin typeface="+mj-ea"/>
                <a:ea typeface="+mj-ea"/>
                <a:sym typeface="Wingdings" panose="05000000000000000000" pitchFamily="2" charset="2"/>
              </a:rPr>
              <a:t>香港九龙长沙湾永康街</a:t>
            </a:r>
            <a:r>
              <a:rPr lang="en-US" altLang="zh-CN" sz="1100" dirty="0" smtClean="0">
                <a:solidFill>
                  <a:schemeClr val="bg1"/>
                </a:solidFill>
                <a:latin typeface="+mj-ea"/>
                <a:ea typeface="+mj-ea"/>
                <a:sym typeface="Wingdings" panose="05000000000000000000" pitchFamily="2" charset="2"/>
              </a:rPr>
              <a:t>51-53</a:t>
            </a:r>
            <a:r>
              <a:rPr lang="zh-CN" altLang="en-US" sz="1100" dirty="0" smtClean="0">
                <a:solidFill>
                  <a:schemeClr val="bg1"/>
                </a:solidFill>
                <a:latin typeface="+mj-ea"/>
                <a:ea typeface="+mj-ea"/>
                <a:sym typeface="Wingdings" panose="05000000000000000000" pitchFamily="2" charset="2"/>
              </a:rPr>
              <a:t>号时颖中心</a:t>
            </a:r>
            <a:r>
              <a:rPr lang="en-US" altLang="zh-CN" sz="1100" dirty="0" smtClean="0">
                <a:solidFill>
                  <a:schemeClr val="bg1"/>
                </a:solidFill>
                <a:latin typeface="+mj-ea"/>
                <a:ea typeface="+mj-ea"/>
                <a:sym typeface="Wingdings" panose="05000000000000000000" pitchFamily="2" charset="2"/>
              </a:rPr>
              <a:t>15</a:t>
            </a:r>
            <a:r>
              <a:rPr lang="zh-CN" altLang="en-US" sz="1100" dirty="0" smtClean="0">
                <a:solidFill>
                  <a:schemeClr val="bg1"/>
                </a:solidFill>
                <a:latin typeface="+mj-ea"/>
                <a:ea typeface="+mj-ea"/>
                <a:sym typeface="Wingdings" panose="05000000000000000000" pitchFamily="2" charset="2"/>
              </a:rPr>
              <a:t>楼</a:t>
            </a:r>
            <a:r>
              <a:rPr lang="en-US" altLang="zh-CN" sz="1100" dirty="0" smtClean="0">
                <a:solidFill>
                  <a:schemeClr val="bg1"/>
                </a:solidFill>
                <a:latin typeface="+mj-ea"/>
                <a:ea typeface="+mj-ea"/>
                <a:sym typeface="Wingdings" panose="05000000000000000000" pitchFamily="2" charset="2"/>
              </a:rPr>
              <a:t>3</a:t>
            </a:r>
            <a:r>
              <a:rPr lang="zh-CN" altLang="en-US" sz="1100" dirty="0" smtClean="0">
                <a:solidFill>
                  <a:schemeClr val="bg1"/>
                </a:solidFill>
                <a:latin typeface="+mj-ea"/>
                <a:ea typeface="+mj-ea"/>
                <a:sym typeface="Wingdings" panose="05000000000000000000" pitchFamily="2" charset="2"/>
              </a:rPr>
              <a:t>室</a:t>
            </a:r>
            <a:endParaRPr lang="en-US" altLang="zh-CN" sz="1100" dirty="0" smtClean="0">
              <a:solidFill>
                <a:schemeClr val="bg1"/>
              </a:solidFill>
              <a:latin typeface="+mj-ea"/>
              <a:ea typeface="+mj-ea"/>
              <a:sym typeface="Wingdings" panose="05000000000000000000" pitchFamily="2" charset="2"/>
            </a:endParaRPr>
          </a:p>
          <a:p>
            <a:endParaRPr lang="zh-CN" altLang="en-US" sz="1100" dirty="0">
              <a:solidFill>
                <a:schemeClr val="bg1"/>
              </a:solidFill>
              <a:latin typeface="+mj-ea"/>
              <a:ea typeface="+mj-ea"/>
            </a:endParaRPr>
          </a:p>
        </p:txBody>
      </p:sp>
      <p:sp>
        <p:nvSpPr>
          <p:cNvPr id="18" name="文本框 17"/>
          <p:cNvSpPr txBox="1"/>
          <p:nvPr/>
        </p:nvSpPr>
        <p:spPr>
          <a:xfrm>
            <a:off x="9577312" y="4594783"/>
            <a:ext cx="3168353" cy="1107996"/>
          </a:xfrm>
          <a:prstGeom prst="rect">
            <a:avLst/>
          </a:prstGeom>
          <a:noFill/>
        </p:spPr>
        <p:txBody>
          <a:bodyPr wrap="square" rtlCol="0">
            <a:spAutoFit/>
          </a:bodyPr>
          <a:lstStyle/>
          <a:p>
            <a:r>
              <a:rPr lang="zh-CN" altLang="en-US" sz="1100" dirty="0" smtClean="0">
                <a:solidFill>
                  <a:schemeClr val="bg1"/>
                </a:solidFill>
                <a:latin typeface="+mj-ea"/>
                <a:ea typeface="+mj-ea"/>
              </a:rPr>
              <a:t>硕睿资讯有限公司（台湾独家代理商）</a:t>
            </a:r>
            <a:endParaRPr lang="en-US" altLang="zh-CN" sz="1100" dirty="0" smtClean="0">
              <a:solidFill>
                <a:schemeClr val="bg1"/>
              </a:solidFill>
              <a:latin typeface="+mj-ea"/>
              <a:ea typeface="+mj-ea"/>
            </a:endParaRPr>
          </a:p>
          <a:p>
            <a:r>
              <a:rPr lang="zh-CN" altLang="en-US" sz="1100" dirty="0" smtClean="0">
                <a:solidFill>
                  <a:schemeClr val="bg1"/>
                </a:solidFill>
                <a:latin typeface="+mj-ea"/>
                <a:ea typeface="+mj-ea"/>
              </a:rPr>
              <a:t>电话：</a:t>
            </a:r>
            <a:r>
              <a:rPr lang="zh-CN" altLang="en-US" sz="1100" dirty="0" smtClean="0">
                <a:solidFill>
                  <a:schemeClr val="bg1"/>
                </a:solidFill>
                <a:latin typeface="+mj-ea"/>
                <a:ea typeface="+mj-ea"/>
                <a:sym typeface="Wingdings" panose="05000000000000000000" pitchFamily="2" charset="2"/>
              </a:rPr>
              <a:t>（</a:t>
            </a:r>
            <a:r>
              <a:rPr lang="en-US" altLang="zh-CN" sz="1100" dirty="0" smtClean="0">
                <a:solidFill>
                  <a:schemeClr val="bg1"/>
                </a:solidFill>
                <a:latin typeface="+mj-ea"/>
                <a:ea typeface="+mj-ea"/>
                <a:sym typeface="Wingdings" panose="05000000000000000000" pitchFamily="2" charset="2"/>
              </a:rPr>
              <a:t>886</a:t>
            </a:r>
            <a:r>
              <a:rPr lang="zh-CN" altLang="en-US" sz="1100" dirty="0" smtClean="0">
                <a:solidFill>
                  <a:schemeClr val="bg1"/>
                </a:solidFill>
                <a:latin typeface="+mj-ea"/>
                <a:ea typeface="+mj-ea"/>
                <a:sym typeface="Wingdings" panose="05000000000000000000" pitchFamily="2" charset="2"/>
              </a:rPr>
              <a:t>）</a:t>
            </a:r>
            <a:r>
              <a:rPr lang="en-US" altLang="zh-CN" sz="1100" dirty="0" smtClean="0">
                <a:solidFill>
                  <a:schemeClr val="bg1"/>
                </a:solidFill>
                <a:latin typeface="+mj-ea"/>
                <a:ea typeface="+mj-ea"/>
                <a:sym typeface="Wingdings" panose="05000000000000000000" pitchFamily="2" charset="2"/>
              </a:rPr>
              <a:t>-2-8226 8587</a:t>
            </a:r>
            <a:endParaRPr lang="en-US" altLang="zh-CN" sz="1100" dirty="0" smtClean="0">
              <a:solidFill>
                <a:schemeClr val="bg1"/>
              </a:solidFill>
              <a:latin typeface="+mj-ea"/>
              <a:ea typeface="+mj-ea"/>
              <a:sym typeface="Wingdings" panose="05000000000000000000" pitchFamily="2" charset="2"/>
            </a:endParaRPr>
          </a:p>
          <a:p>
            <a:r>
              <a:rPr lang="zh-CN" altLang="en-US" sz="1100" dirty="0" smtClean="0">
                <a:solidFill>
                  <a:schemeClr val="bg1"/>
                </a:solidFill>
                <a:latin typeface="+mj-ea"/>
                <a:ea typeface="+mj-ea"/>
                <a:sym typeface="Wingdings" panose="05000000000000000000" pitchFamily="2" charset="2"/>
              </a:rPr>
              <a:t>传真：（</a:t>
            </a:r>
            <a:r>
              <a:rPr lang="en-US" altLang="zh-CN" sz="1100" dirty="0" smtClean="0">
                <a:solidFill>
                  <a:schemeClr val="bg1"/>
                </a:solidFill>
                <a:latin typeface="+mj-ea"/>
                <a:ea typeface="+mj-ea"/>
                <a:sym typeface="Wingdings" panose="05000000000000000000" pitchFamily="2" charset="2"/>
              </a:rPr>
              <a:t>886</a:t>
            </a:r>
            <a:r>
              <a:rPr lang="zh-CN" altLang="en-US" sz="1100" dirty="0" smtClean="0">
                <a:solidFill>
                  <a:schemeClr val="bg1"/>
                </a:solidFill>
                <a:latin typeface="+mj-ea"/>
                <a:ea typeface="+mj-ea"/>
                <a:sym typeface="Wingdings" panose="05000000000000000000" pitchFamily="2" charset="2"/>
              </a:rPr>
              <a:t>）</a:t>
            </a:r>
            <a:r>
              <a:rPr lang="en-US" altLang="zh-CN" sz="1100" dirty="0" smtClean="0">
                <a:solidFill>
                  <a:schemeClr val="bg1"/>
                </a:solidFill>
                <a:latin typeface="+mj-ea"/>
                <a:ea typeface="+mj-ea"/>
                <a:sym typeface="Wingdings" panose="05000000000000000000" pitchFamily="2" charset="2"/>
              </a:rPr>
              <a:t>-2-8226 5022</a:t>
            </a:r>
            <a:endParaRPr lang="en-US" altLang="zh-CN" sz="1100" dirty="0" smtClean="0">
              <a:solidFill>
                <a:schemeClr val="bg1"/>
              </a:solidFill>
              <a:latin typeface="+mj-ea"/>
              <a:ea typeface="+mj-ea"/>
              <a:sym typeface="Wingdings" panose="05000000000000000000" pitchFamily="2" charset="2"/>
            </a:endParaRPr>
          </a:p>
          <a:p>
            <a:r>
              <a:rPr lang="zh-CN" altLang="en-US" sz="1100" dirty="0" smtClean="0">
                <a:solidFill>
                  <a:schemeClr val="bg1"/>
                </a:solidFill>
                <a:latin typeface="+mj-ea"/>
                <a:ea typeface="+mj-ea"/>
                <a:sym typeface="Wingdings" panose="05000000000000000000" pitchFamily="2" charset="2"/>
              </a:rPr>
              <a:t>邮箱：  </a:t>
            </a:r>
            <a:r>
              <a:rPr lang="en-US" altLang="zh-CN" sz="1100" dirty="0" smtClean="0">
                <a:solidFill>
                  <a:schemeClr val="bg1"/>
                </a:solidFill>
                <a:latin typeface="+mj-ea"/>
                <a:ea typeface="+mj-ea"/>
                <a:sym typeface="Wingdings" panose="05000000000000000000" pitchFamily="2" charset="2"/>
              </a:rPr>
              <a:t>services@customer-support.com.tw</a:t>
            </a:r>
            <a:endParaRPr lang="en-US" altLang="zh-CN" sz="1100" dirty="0" smtClean="0">
              <a:solidFill>
                <a:schemeClr val="bg1"/>
              </a:solidFill>
              <a:latin typeface="+mj-ea"/>
              <a:ea typeface="+mj-ea"/>
              <a:sym typeface="Wingdings" panose="05000000000000000000" pitchFamily="2" charset="2"/>
            </a:endParaRPr>
          </a:p>
          <a:p>
            <a:r>
              <a:rPr lang="zh-CN" altLang="en-US" sz="1100" dirty="0" smtClean="0">
                <a:solidFill>
                  <a:schemeClr val="bg1"/>
                </a:solidFill>
                <a:latin typeface="+mj-ea"/>
                <a:ea typeface="+mj-ea"/>
                <a:sym typeface="Wingdings" panose="05000000000000000000" pitchFamily="2" charset="2"/>
              </a:rPr>
              <a:t>地址：</a:t>
            </a:r>
            <a:r>
              <a:rPr lang="en-US" altLang="zh-CN" sz="1100" dirty="0">
                <a:solidFill>
                  <a:schemeClr val="bg1"/>
                </a:solidFill>
                <a:latin typeface="+mj-ea"/>
                <a:ea typeface="+mj-ea"/>
                <a:sym typeface="Wingdings" panose="05000000000000000000" pitchFamily="2" charset="2"/>
              </a:rPr>
              <a:t> </a:t>
            </a:r>
            <a:r>
              <a:rPr lang="zh-CN" altLang="en-US" sz="1100" dirty="0" smtClean="0">
                <a:solidFill>
                  <a:schemeClr val="bg1"/>
                </a:solidFill>
                <a:latin typeface="+mj-ea"/>
                <a:ea typeface="+mj-ea"/>
                <a:sym typeface="Wingdings" panose="05000000000000000000" pitchFamily="2" charset="2"/>
              </a:rPr>
              <a:t>台北县中和市建一路</a:t>
            </a:r>
            <a:r>
              <a:rPr lang="en-US" altLang="zh-CN" sz="1100" dirty="0" smtClean="0">
                <a:solidFill>
                  <a:schemeClr val="bg1"/>
                </a:solidFill>
                <a:latin typeface="+mj-ea"/>
                <a:ea typeface="+mj-ea"/>
                <a:sym typeface="Wingdings" panose="05000000000000000000" pitchFamily="2" charset="2"/>
              </a:rPr>
              <a:t>166</a:t>
            </a:r>
            <a:r>
              <a:rPr lang="zh-CN" altLang="en-US" sz="1100" dirty="0" smtClean="0">
                <a:solidFill>
                  <a:schemeClr val="bg1"/>
                </a:solidFill>
                <a:latin typeface="+mj-ea"/>
                <a:ea typeface="+mj-ea"/>
                <a:sym typeface="Wingdings" panose="05000000000000000000" pitchFamily="2" charset="2"/>
              </a:rPr>
              <a:t>号</a:t>
            </a:r>
            <a:r>
              <a:rPr lang="en-US" altLang="zh-CN" sz="1100" dirty="0" smtClean="0">
                <a:solidFill>
                  <a:schemeClr val="bg1"/>
                </a:solidFill>
                <a:latin typeface="+mj-ea"/>
                <a:ea typeface="+mj-ea"/>
                <a:sym typeface="Wingdings" panose="05000000000000000000" pitchFamily="2" charset="2"/>
              </a:rPr>
              <a:t>10</a:t>
            </a:r>
            <a:r>
              <a:rPr lang="zh-CN" altLang="en-US" sz="1100" dirty="0" smtClean="0">
                <a:solidFill>
                  <a:schemeClr val="bg1"/>
                </a:solidFill>
                <a:latin typeface="+mj-ea"/>
                <a:ea typeface="+mj-ea"/>
                <a:sym typeface="Wingdings" panose="05000000000000000000" pitchFamily="2" charset="2"/>
              </a:rPr>
              <a:t>楼</a:t>
            </a:r>
            <a:endParaRPr lang="en-US" altLang="zh-CN" sz="1100" dirty="0" smtClean="0">
              <a:solidFill>
                <a:schemeClr val="bg1"/>
              </a:solidFill>
              <a:latin typeface="+mj-ea"/>
              <a:ea typeface="+mj-ea"/>
              <a:sym typeface="Wingdings" panose="05000000000000000000" pitchFamily="2" charset="2"/>
            </a:endParaRPr>
          </a:p>
          <a:p>
            <a:endParaRPr lang="zh-CN" altLang="en-US" sz="1100" dirty="0">
              <a:solidFill>
                <a:schemeClr val="bg1"/>
              </a:solidFill>
              <a:latin typeface="+mj-ea"/>
              <a:ea typeface="+mj-ea"/>
            </a:endParaRPr>
          </a:p>
        </p:txBody>
      </p:sp>
      <p:grpSp>
        <p:nvGrpSpPr>
          <p:cNvPr id="21" name="组合 20"/>
          <p:cNvGrpSpPr/>
          <p:nvPr/>
        </p:nvGrpSpPr>
        <p:grpSpPr>
          <a:xfrm>
            <a:off x="9703607" y="1615101"/>
            <a:ext cx="2448272" cy="1296144"/>
            <a:chOff x="9703607" y="1615101"/>
            <a:chExt cx="2448272" cy="1296144"/>
          </a:xfrm>
          <a:solidFill>
            <a:schemeClr val="accent2"/>
          </a:solidFill>
          <a:effectLst>
            <a:outerShdw blurRad="190500" dist="88900" dir="3300000" sx="102000" sy="102000" algn="ctr" rotWithShape="0">
              <a:schemeClr val="bg1">
                <a:lumMod val="85000"/>
                <a:alpha val="95000"/>
              </a:schemeClr>
            </a:outerShdw>
          </a:effectLst>
        </p:grpSpPr>
        <p:sp>
          <p:nvSpPr>
            <p:cNvPr id="20" name="椭圆 19"/>
            <p:cNvSpPr/>
            <p:nvPr/>
          </p:nvSpPr>
          <p:spPr>
            <a:xfrm>
              <a:off x="9703607" y="1615101"/>
              <a:ext cx="2448272" cy="12961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135563" y="1961309"/>
              <a:ext cx="1584359" cy="603728"/>
            </a:xfrm>
            <a:prstGeom prst="rect">
              <a:avLst/>
            </a:prstGeom>
            <a:grpFill/>
          </p:spPr>
        </p:pic>
      </p:gr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823666" y="2863578"/>
            <a:ext cx="5314607" cy="769441"/>
          </a:xfrm>
          <a:prstGeom prst="rect">
            <a:avLst/>
          </a:prstGeom>
          <a:noFill/>
        </p:spPr>
        <p:txBody>
          <a:bodyPr wrap="square">
            <a:spAutoFit/>
          </a:bodyPr>
          <a:lstStyle/>
          <a:p>
            <a:pPr algn="ctr" eaLnBrk="1" fontAlgn="auto" hangingPunct="1">
              <a:spcBef>
                <a:spcPts val="0"/>
              </a:spcBef>
              <a:spcAft>
                <a:spcPts val="0"/>
              </a:spcAft>
              <a:defRPr/>
            </a:pPr>
            <a:r>
              <a:rPr lang="zh-CN" altLang="en-US" sz="4400" dirty="0">
                <a:solidFill>
                  <a:srgbClr val="0070C0"/>
                </a:solidFill>
                <a:effectLst>
                  <a:outerShdw blurRad="50800" dist="12700" dir="5040000" sx="101000" sy="101000" algn="ctr" rotWithShape="0">
                    <a:schemeClr val="bg1">
                      <a:lumMod val="65000"/>
                      <a:alpha val="77000"/>
                    </a:schemeClr>
                  </a:outerShdw>
                </a:effectLst>
                <a:latin typeface="微软雅黑" panose="020B0503020204020204" pitchFamily="34" charset="-122"/>
                <a:ea typeface="微软雅黑" panose="020B0503020204020204" pitchFamily="34" charset="-122"/>
              </a:rPr>
              <a:t>优质资讯 优胜之</a:t>
            </a:r>
            <a:r>
              <a:rPr lang="zh-CN" altLang="en-US" sz="4400" dirty="0" smtClean="0">
                <a:solidFill>
                  <a:srgbClr val="0070C0"/>
                </a:solidFill>
                <a:effectLst>
                  <a:outerShdw blurRad="50800" dist="12700" dir="5040000" sx="101000" sy="101000" algn="ctr" rotWithShape="0">
                    <a:schemeClr val="bg1">
                      <a:lumMod val="65000"/>
                      <a:alpha val="77000"/>
                    </a:schemeClr>
                  </a:outerShdw>
                </a:effectLst>
                <a:latin typeface="微软雅黑" panose="020B0503020204020204" pitchFamily="34" charset="-122"/>
                <a:ea typeface="微软雅黑" panose="020B0503020204020204" pitchFamily="34" charset="-122"/>
              </a:rPr>
              <a:t>道</a:t>
            </a:r>
            <a:endParaRPr lang="en-US" altLang="zh-CN" sz="4400" dirty="0">
              <a:solidFill>
                <a:srgbClr val="0070C0"/>
              </a:solidFill>
              <a:effectLst>
                <a:outerShdw blurRad="50800" dist="12700" dir="5040000" sx="101000" sy="101000" algn="ctr" rotWithShape="0">
                  <a:schemeClr val="bg1">
                    <a:lumMod val="65000"/>
                    <a:alpha val="77000"/>
                  </a:schemeClr>
                </a:outerShdw>
              </a:effectLst>
              <a:latin typeface="微软雅黑" panose="020B0503020204020204" pitchFamily="34" charset="-122"/>
              <a:ea typeface="微软雅黑" panose="020B0503020204020204" pitchFamily="34" charset="-122"/>
            </a:endParaRPr>
          </a:p>
        </p:txBody>
      </p:sp>
      <p:pic>
        <p:nvPicPr>
          <p:cNvPr id="3" name="Picture 2" descr="D:\desk\公司logo\infobank-logo.png"/>
          <p:cNvPicPr>
            <a:picLocks noChangeAspect="1" noChangeArrowheads="1"/>
          </p:cNvPicPr>
          <p:nvPr/>
        </p:nvPicPr>
        <p:blipFill>
          <a:blip r:embed="rId1" cstate="print"/>
          <a:srcRect/>
          <a:stretch>
            <a:fillRect/>
          </a:stretch>
        </p:blipFill>
        <p:spPr bwMode="auto">
          <a:xfrm>
            <a:off x="4372968" y="628518"/>
            <a:ext cx="4504610" cy="1525541"/>
          </a:xfrm>
          <a:prstGeom prst="rect">
            <a:avLst/>
          </a:prstGeom>
          <a:noFill/>
          <a:effectLst>
            <a:outerShdw blurRad="50800" dist="50800" dir="5400000" algn="ctr" rotWithShape="0">
              <a:srgbClr val="000000">
                <a:alpha val="23000"/>
              </a:srgbClr>
            </a:outerShdw>
          </a:effectLst>
        </p:spPr>
      </p:pic>
      <p:sp>
        <p:nvSpPr>
          <p:cNvPr id="5" name="矩形 4"/>
          <p:cNvSpPr/>
          <p:nvPr/>
        </p:nvSpPr>
        <p:spPr>
          <a:xfrm>
            <a:off x="3666705" y="3618098"/>
            <a:ext cx="5628529" cy="523220"/>
          </a:xfrm>
          <a:prstGeom prst="rect">
            <a:avLst/>
          </a:prstGeom>
        </p:spPr>
        <p:txBody>
          <a:bodyPr wrap="none">
            <a:spAutoFit/>
          </a:bodyPr>
          <a:lstStyle/>
          <a:p>
            <a:pPr>
              <a:defRPr/>
            </a:pPr>
            <a:r>
              <a:rPr lang="en-US" altLang="zh-CN" sz="2800" b="1" i="1" dirty="0">
                <a:solidFill>
                  <a:schemeClr val="accent1">
                    <a:lumMod val="75000"/>
                  </a:schemeClr>
                </a:solidFill>
                <a:ea typeface="宋体" panose="02010600030101010101" pitchFamily="2" charset="-122"/>
              </a:rPr>
              <a:t>Better Information, Better Business </a:t>
            </a:r>
            <a:endParaRPr lang="zh-CN" altLang="en-US" sz="2800" dirty="0">
              <a:solidFill>
                <a:schemeClr val="accent1">
                  <a:lumMod val="75000"/>
                </a:schemeClr>
              </a:solidFill>
              <a:ea typeface="宋体" panose="02010600030101010101" pitchFamily="2" charset="-122"/>
            </a:endParaRPr>
          </a:p>
        </p:txBody>
      </p:sp>
      <p:pic>
        <p:nvPicPr>
          <p:cNvPr id="6" name="Picture 2" descr="D:\desk\公司logo\infobank-logo.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60289" y="4896271"/>
            <a:ext cx="1584177" cy="60383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5"/>
          <p:cNvSpPr txBox="1"/>
          <p:nvPr/>
        </p:nvSpPr>
        <p:spPr>
          <a:xfrm>
            <a:off x="5616873" y="5976391"/>
            <a:ext cx="6840760" cy="338554"/>
          </a:xfrm>
          <a:prstGeom prst="rect">
            <a:avLst/>
          </a:prstGeom>
          <a:noFill/>
        </p:spPr>
        <p:txBody>
          <a:bodyPr wrap="square" rtlCol="0">
            <a:spAutoFit/>
          </a:bodyPr>
          <a:lstStyle/>
          <a:p>
            <a:r>
              <a:rPr lang="zh-CN" altLang="en-US" sz="1600" dirty="0" smtClean="0">
                <a:solidFill>
                  <a:schemeClr val="bg1"/>
                </a:solidFill>
                <a:latin typeface="汉仪中宋繁" pitchFamily="49" charset="-122"/>
                <a:ea typeface="汉仪中宋繁" pitchFamily="49" charset="-122"/>
              </a:rPr>
              <a:t>中国资讯行（国际）有限公司         北京精讯云顿数据软件有限公司</a:t>
            </a:r>
            <a:endParaRPr lang="zh-CN" altLang="en-US" sz="1600" dirty="0">
              <a:solidFill>
                <a:schemeClr val="bg1"/>
              </a:solidFill>
              <a:latin typeface="汉仪中宋繁" pitchFamily="49" charset="-122"/>
              <a:ea typeface="汉仪中宋繁" pitchFamily="49"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D:\desk\公司logo\infobank-logo.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60289" y="4896271"/>
            <a:ext cx="1584177" cy="603836"/>
          </a:xfrm>
          <a:prstGeom prst="rect">
            <a:avLst/>
          </a:prstGeom>
          <a:noFill/>
          <a:extLst>
            <a:ext uri="{909E8E84-426E-40DD-AFC4-6F175D3DCCD1}">
              <a14:hiddenFill xmlns:a14="http://schemas.microsoft.com/office/drawing/2010/main">
                <a:solidFill>
                  <a:srgbClr val="FFFFFF"/>
                </a:solidFill>
              </a14:hiddenFill>
            </a:ext>
          </a:extLst>
        </p:spPr>
      </p:pic>
      <p:sp>
        <p:nvSpPr>
          <p:cNvPr id="3" name="椭圆 2"/>
          <p:cNvSpPr/>
          <p:nvPr/>
        </p:nvSpPr>
        <p:spPr>
          <a:xfrm>
            <a:off x="1296394" y="1079847"/>
            <a:ext cx="1296144" cy="1296144"/>
          </a:xfrm>
          <a:prstGeom prst="ellipse">
            <a:avLst/>
          </a:prstGeom>
          <a:solidFill>
            <a:srgbClr val="F664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756334" y="2808039"/>
            <a:ext cx="2376264" cy="122413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zh-CN" sz="1200" kern="100">
                <a:latin typeface="Times New Roman" panose="02020603050405020304" pitchFamily="18" charset="0"/>
                <a:ea typeface="宋体" panose="02010600030101010101" pitchFamily="2" charset="-122"/>
              </a:rPr>
              <a:t>10</a:t>
            </a:r>
            <a:r>
              <a:rPr lang="zh-CN" altLang="zh-CN" sz="1200" kern="100">
                <a:latin typeface="Times New Roman" panose="02020603050405020304" pitchFamily="18" charset="0"/>
                <a:ea typeface="宋体" panose="02010600030101010101" pitchFamily="2" charset="-122"/>
              </a:rPr>
              <a:t>月</a:t>
            </a:r>
            <a:r>
              <a:rPr lang="zh-CN" altLang="en-US" sz="1200" kern="100">
                <a:latin typeface="Times New Roman" panose="02020603050405020304" pitchFamily="18" charset="0"/>
                <a:ea typeface="宋体" panose="02010600030101010101" pitchFamily="2" charset="-122"/>
              </a:rPr>
              <a:t>，</a:t>
            </a:r>
            <a:r>
              <a:rPr lang="zh-CN" altLang="zh-CN" sz="1200" kern="100">
                <a:latin typeface="Times New Roman" panose="02020603050405020304" pitchFamily="18" charset="0"/>
                <a:ea typeface="宋体" panose="02010600030101010101" pitchFamily="2" charset="-122"/>
              </a:rPr>
              <a:t>为了更好的服务于客户，中国资讯行在丰富的信息资源基础上，整合出《中国要人》等</a:t>
            </a:r>
            <a:r>
              <a:rPr lang="zh-CN" altLang="zh-CN" sz="1200" b="1" kern="100">
                <a:latin typeface="Times New Roman" panose="02020603050405020304" pitchFamily="18" charset="0"/>
                <a:ea typeface="宋体" panose="02010600030101010101" pitchFamily="2" charset="-122"/>
              </a:rPr>
              <a:t>资讯产品</a:t>
            </a:r>
            <a:r>
              <a:rPr lang="zh-CN" altLang="zh-CN" sz="1200" kern="100">
                <a:latin typeface="Times New Roman" panose="02020603050405020304" pitchFamily="18" charset="0"/>
                <a:ea typeface="宋体" panose="02010600030101010101" pitchFamily="2" charset="-122"/>
              </a:rPr>
              <a:t>。</a:t>
            </a:r>
            <a:endParaRPr lang="zh-CN" altLang="en-US" sz="1200"/>
          </a:p>
        </p:txBody>
      </p:sp>
      <p:cxnSp>
        <p:nvCxnSpPr>
          <p:cNvPr id="6" name="直接连接符 5"/>
          <p:cNvCxnSpPr>
            <a:stCxn id="3" idx="4"/>
          </p:cNvCxnSpPr>
          <p:nvPr/>
        </p:nvCxnSpPr>
        <p:spPr>
          <a:xfrm>
            <a:off x="1944466" y="2375991"/>
            <a:ext cx="0" cy="43204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p:nvPr/>
        </p:nvCxnSpPr>
        <p:spPr>
          <a:xfrm>
            <a:off x="1944466" y="2592015"/>
            <a:ext cx="10225136" cy="0"/>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3960689" y="1079847"/>
            <a:ext cx="1296144" cy="1296144"/>
          </a:xfrm>
          <a:prstGeom prst="ellipse">
            <a:avLst/>
          </a:prstGeom>
          <a:solidFill>
            <a:srgbClr val="F664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3420629" y="2808039"/>
            <a:ext cx="2376264" cy="122413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0"/>
              </a:spcAft>
            </a:pPr>
            <a:r>
              <a:rPr lang="en-US" altLang="zh-CN" sz="1200" kern="100">
                <a:latin typeface="Times New Roman" panose="02020603050405020304" pitchFamily="18" charset="0"/>
                <a:ea typeface="宋体" panose="02010600030101010101" pitchFamily="2" charset="-122"/>
              </a:rPr>
              <a:t>01</a:t>
            </a:r>
            <a:r>
              <a:rPr lang="zh-CN" altLang="zh-CN" sz="1200" kern="100">
                <a:latin typeface="Times New Roman" panose="02020603050405020304" pitchFamily="18" charset="0"/>
                <a:ea typeface="宋体" panose="02010600030101010101" pitchFamily="2" charset="-122"/>
              </a:rPr>
              <a:t>月</a:t>
            </a:r>
            <a:r>
              <a:rPr lang="zh-CN" altLang="en-US" sz="1200" kern="100">
                <a:latin typeface="Times New Roman" panose="02020603050405020304" pitchFamily="18" charset="0"/>
                <a:ea typeface="宋体" panose="02010600030101010101" pitchFamily="2" charset="-122"/>
              </a:rPr>
              <a:t>，</a:t>
            </a:r>
            <a:r>
              <a:rPr lang="zh-CN" altLang="zh-CN" sz="1200" kern="100">
                <a:latin typeface="Times New Roman" panose="02020603050405020304" pitchFamily="18" charset="0"/>
                <a:ea typeface="宋体" panose="02010600030101010101" pitchFamily="2" charset="-122"/>
              </a:rPr>
              <a:t>与国内众多政府机构达成合作，成为《中华人民共和国经贸部文告》</a:t>
            </a:r>
            <a:r>
              <a:rPr lang="zh-CN" altLang="zh-CN" sz="1200" b="1" kern="100">
                <a:latin typeface="Times New Roman" panose="02020603050405020304" pitchFamily="18" charset="0"/>
                <a:ea typeface="宋体" panose="02010600030101010101" pitchFamily="2" charset="-122"/>
              </a:rPr>
              <a:t>唯一 海外总代理</a:t>
            </a:r>
            <a:r>
              <a:rPr lang="zh-CN" altLang="zh-CN" sz="1200" kern="100">
                <a:latin typeface="Times New Roman" panose="02020603050405020304" pitchFamily="18" charset="0"/>
                <a:ea typeface="宋体" panose="02010600030101010101" pitchFamily="2" charset="-122"/>
              </a:rPr>
              <a:t>。</a:t>
            </a:r>
            <a:endParaRPr lang="zh-CN" altLang="zh-CN" sz="1200" kern="100" dirty="0">
              <a:latin typeface="Times New Roman" panose="02020603050405020304" pitchFamily="18" charset="0"/>
              <a:ea typeface="宋体" panose="02010600030101010101" pitchFamily="2" charset="-122"/>
            </a:endParaRPr>
          </a:p>
        </p:txBody>
      </p:sp>
      <p:cxnSp>
        <p:nvCxnSpPr>
          <p:cNvPr id="12" name="直接连接符 11"/>
          <p:cNvCxnSpPr>
            <a:stCxn id="10" idx="4"/>
          </p:cNvCxnSpPr>
          <p:nvPr/>
        </p:nvCxnSpPr>
        <p:spPr>
          <a:xfrm>
            <a:off x="4608761" y="2375991"/>
            <a:ext cx="0" cy="43204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椭圆 12"/>
          <p:cNvSpPr/>
          <p:nvPr/>
        </p:nvSpPr>
        <p:spPr>
          <a:xfrm>
            <a:off x="6624984" y="1079847"/>
            <a:ext cx="1296144" cy="1296144"/>
          </a:xfrm>
          <a:prstGeom prst="ellipse">
            <a:avLst/>
          </a:prstGeom>
          <a:solidFill>
            <a:srgbClr val="F664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6084924" y="2808039"/>
            <a:ext cx="2376264" cy="122413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0"/>
              </a:spcAft>
            </a:pPr>
            <a:r>
              <a:rPr lang="en-US" altLang="zh-CN" sz="1200" kern="100">
                <a:latin typeface="Times New Roman" panose="02020603050405020304" pitchFamily="18" charset="0"/>
                <a:ea typeface="宋体" panose="02010600030101010101" pitchFamily="2" charset="-122"/>
              </a:rPr>
              <a:t>12</a:t>
            </a:r>
            <a:r>
              <a:rPr lang="zh-CN" altLang="zh-CN" sz="1200" kern="100">
                <a:latin typeface="Times New Roman" panose="02020603050405020304" pitchFamily="18" charset="0"/>
                <a:ea typeface="宋体" panose="02010600030101010101" pitchFamily="2" charset="-122"/>
              </a:rPr>
              <a:t>月</a:t>
            </a:r>
            <a:r>
              <a:rPr lang="zh-CN" altLang="en-US" sz="1200" kern="100">
                <a:latin typeface="Times New Roman" panose="02020603050405020304" pitchFamily="18" charset="0"/>
                <a:ea typeface="宋体" panose="02010600030101010101" pitchFamily="2" charset="-122"/>
              </a:rPr>
              <a:t>，</a:t>
            </a:r>
            <a:r>
              <a:rPr lang="zh-CN" altLang="zh-CN" sz="1200" kern="100">
                <a:latin typeface="Times New Roman" panose="02020603050405020304" pitchFamily="18" charset="0"/>
                <a:ea typeface="宋体" panose="02010600030101010101" pitchFamily="2" charset="-122"/>
              </a:rPr>
              <a:t>提出</a:t>
            </a:r>
            <a:r>
              <a:rPr lang="en-US" altLang="zh-CN" sz="1200" b="1" kern="100">
                <a:latin typeface="Times New Roman" panose="02020603050405020304" pitchFamily="18" charset="0"/>
                <a:ea typeface="宋体" panose="02010600030101010101" pitchFamily="2" charset="-122"/>
              </a:rPr>
              <a:t>“</a:t>
            </a:r>
            <a:r>
              <a:rPr lang="zh-CN" altLang="zh-CN" sz="1200" b="1" kern="100">
                <a:latin typeface="Times New Roman" panose="02020603050405020304" pitchFamily="18" charset="0"/>
                <a:ea typeface="宋体" panose="02010600030101010101" pitchFamily="2" charset="-122"/>
              </a:rPr>
              <a:t>信息银行</a:t>
            </a:r>
            <a:r>
              <a:rPr lang="en-US" altLang="zh-CN" sz="1200" b="1" kern="100">
                <a:latin typeface="Times New Roman" panose="02020603050405020304" pitchFamily="18" charset="0"/>
                <a:ea typeface="宋体" panose="02010600030101010101" pitchFamily="2" charset="-122"/>
              </a:rPr>
              <a:t>”</a:t>
            </a:r>
            <a:r>
              <a:rPr lang="zh-CN" altLang="zh-CN" sz="1200" kern="100">
                <a:latin typeface="Times New Roman" panose="02020603050405020304" pitchFamily="18" charset="0"/>
                <a:ea typeface="宋体" panose="02010600030101010101" pitchFamily="2" charset="-122"/>
              </a:rPr>
              <a:t>全新概念，联合业内共同打造中国资讯市场。</a:t>
            </a:r>
            <a:endParaRPr lang="zh-CN" altLang="zh-CN" sz="1200" kern="100" dirty="0">
              <a:latin typeface="Times New Roman" panose="02020603050405020304" pitchFamily="18" charset="0"/>
              <a:ea typeface="宋体" panose="02010600030101010101" pitchFamily="2" charset="-122"/>
            </a:endParaRPr>
          </a:p>
        </p:txBody>
      </p:sp>
      <p:cxnSp>
        <p:nvCxnSpPr>
          <p:cNvPr id="15" name="直接连接符 14"/>
          <p:cNvCxnSpPr>
            <a:stCxn id="13" idx="4"/>
          </p:cNvCxnSpPr>
          <p:nvPr/>
        </p:nvCxnSpPr>
        <p:spPr>
          <a:xfrm>
            <a:off x="7273056" y="2375991"/>
            <a:ext cx="0" cy="43204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椭圆 15"/>
          <p:cNvSpPr/>
          <p:nvPr/>
        </p:nvSpPr>
        <p:spPr>
          <a:xfrm>
            <a:off x="9289279" y="1079847"/>
            <a:ext cx="1296144" cy="1296144"/>
          </a:xfrm>
          <a:prstGeom prst="ellipse">
            <a:avLst/>
          </a:prstGeom>
          <a:solidFill>
            <a:srgbClr val="F664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8749219" y="2808039"/>
            <a:ext cx="2376264" cy="122413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0"/>
              </a:spcAft>
            </a:pPr>
            <a:r>
              <a:rPr lang="en-US" altLang="zh-CN" sz="1200" kern="100">
                <a:latin typeface="Times New Roman" panose="02020603050405020304" pitchFamily="18" charset="0"/>
                <a:ea typeface="宋体" panose="02010600030101010101" pitchFamily="2" charset="-122"/>
              </a:rPr>
              <a:t>03</a:t>
            </a:r>
            <a:r>
              <a:rPr lang="zh-CN" altLang="zh-CN" sz="1200" kern="100">
                <a:latin typeface="Times New Roman" panose="02020603050405020304" pitchFamily="18" charset="0"/>
                <a:ea typeface="宋体" panose="02010600030101010101" pitchFamily="2" charset="-122"/>
              </a:rPr>
              <a:t>月</a:t>
            </a:r>
            <a:r>
              <a:rPr lang="zh-CN" altLang="en-US" sz="1200" kern="100">
                <a:latin typeface="Times New Roman" panose="02020603050405020304" pitchFamily="18" charset="0"/>
                <a:ea typeface="宋体" panose="02010600030101010101" pitchFamily="2" charset="-122"/>
              </a:rPr>
              <a:t>，</a:t>
            </a:r>
            <a:r>
              <a:rPr lang="zh-CN" altLang="zh-CN" sz="1200" kern="100">
                <a:latin typeface="Times New Roman" panose="02020603050405020304" pitchFamily="18" charset="0"/>
                <a:ea typeface="宋体" panose="02010600030101010101" pitchFamily="2" charset="-122"/>
              </a:rPr>
              <a:t>中国资讯行总裁王稼夫荣登</a:t>
            </a:r>
            <a:r>
              <a:rPr lang="en-US" altLang="zh-CN" sz="1200" kern="100">
                <a:latin typeface="Times New Roman" panose="02020603050405020304" pitchFamily="18" charset="0"/>
                <a:ea typeface="宋体" panose="02010600030101010101" pitchFamily="2" charset="-122"/>
              </a:rPr>
              <a:t>“</a:t>
            </a:r>
            <a:r>
              <a:rPr lang="zh-CN" altLang="zh-CN" sz="1200" kern="100">
                <a:latin typeface="Times New Roman" panose="02020603050405020304" pitchFamily="18" charset="0"/>
                <a:ea typeface="宋体" panose="02010600030101010101" pitchFamily="2" charset="-122"/>
              </a:rPr>
              <a:t>香港十大</a:t>
            </a:r>
            <a:r>
              <a:rPr lang="zh-CN" altLang="zh-CN" sz="1200" b="1" kern="100">
                <a:latin typeface="Times New Roman" panose="02020603050405020304" pitchFamily="18" charset="0"/>
                <a:ea typeface="宋体" panose="02010600030101010101" pitchFamily="2" charset="-122"/>
              </a:rPr>
              <a:t>资讯科技精英</a:t>
            </a:r>
            <a:r>
              <a:rPr lang="en-US" altLang="zh-CN" sz="1200" kern="100">
                <a:latin typeface="Times New Roman" panose="02020603050405020304" pitchFamily="18" charset="0"/>
                <a:ea typeface="宋体" panose="02010600030101010101" pitchFamily="2" charset="-122"/>
              </a:rPr>
              <a:t>"</a:t>
            </a:r>
            <a:endParaRPr lang="zh-CN" altLang="zh-CN" sz="1200" kern="100" dirty="0">
              <a:latin typeface="Times New Roman" panose="02020603050405020304" pitchFamily="18" charset="0"/>
              <a:ea typeface="宋体" panose="02010600030101010101" pitchFamily="2" charset="-122"/>
            </a:endParaRPr>
          </a:p>
        </p:txBody>
      </p:sp>
      <p:cxnSp>
        <p:nvCxnSpPr>
          <p:cNvPr id="18" name="直接连接符 17"/>
          <p:cNvCxnSpPr>
            <a:stCxn id="16" idx="4"/>
          </p:cNvCxnSpPr>
          <p:nvPr/>
        </p:nvCxnSpPr>
        <p:spPr>
          <a:xfrm>
            <a:off x="9937351" y="2375991"/>
            <a:ext cx="0" cy="43204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p:nvPr/>
        </p:nvCxnSpPr>
        <p:spPr>
          <a:xfrm>
            <a:off x="855961" y="2592015"/>
            <a:ext cx="1088505" cy="0"/>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1485414" y="1511895"/>
            <a:ext cx="918103" cy="461665"/>
          </a:xfrm>
          <a:prstGeom prst="rect">
            <a:avLst/>
          </a:prstGeom>
          <a:noFill/>
        </p:spPr>
        <p:txBody>
          <a:bodyPr wrap="square" rtlCol="0">
            <a:spAutoFit/>
          </a:bodyPr>
          <a:lstStyle/>
          <a:p>
            <a:r>
              <a:rPr lang="en-US" altLang="zh-CN" sz="2400" dirty="0" smtClean="0">
                <a:solidFill>
                  <a:schemeClr val="bg1"/>
                </a:solidFill>
              </a:rPr>
              <a:t>1998</a:t>
            </a:r>
            <a:endParaRPr lang="zh-CN" altLang="en-US" sz="2400" dirty="0">
              <a:solidFill>
                <a:schemeClr val="bg1"/>
              </a:solidFill>
            </a:endParaRPr>
          </a:p>
        </p:txBody>
      </p:sp>
      <p:sp>
        <p:nvSpPr>
          <p:cNvPr id="21" name="文本框 20"/>
          <p:cNvSpPr txBox="1"/>
          <p:nvPr/>
        </p:nvSpPr>
        <p:spPr>
          <a:xfrm>
            <a:off x="4149709" y="1497087"/>
            <a:ext cx="918103" cy="461665"/>
          </a:xfrm>
          <a:prstGeom prst="rect">
            <a:avLst/>
          </a:prstGeom>
          <a:noFill/>
        </p:spPr>
        <p:txBody>
          <a:bodyPr wrap="square" rtlCol="0">
            <a:spAutoFit/>
          </a:bodyPr>
          <a:lstStyle/>
          <a:p>
            <a:r>
              <a:rPr lang="en-US" altLang="zh-CN" sz="2400" dirty="0" smtClean="0">
                <a:solidFill>
                  <a:schemeClr val="bg1"/>
                </a:solidFill>
              </a:rPr>
              <a:t>1999</a:t>
            </a:r>
            <a:endParaRPr lang="zh-CN" altLang="en-US" sz="2400" dirty="0">
              <a:solidFill>
                <a:schemeClr val="bg1"/>
              </a:solidFill>
            </a:endParaRPr>
          </a:p>
        </p:txBody>
      </p:sp>
      <p:sp>
        <p:nvSpPr>
          <p:cNvPr id="22" name="文本框 21"/>
          <p:cNvSpPr txBox="1"/>
          <p:nvPr/>
        </p:nvSpPr>
        <p:spPr>
          <a:xfrm>
            <a:off x="6814004" y="1497086"/>
            <a:ext cx="918103" cy="461665"/>
          </a:xfrm>
          <a:prstGeom prst="rect">
            <a:avLst/>
          </a:prstGeom>
          <a:noFill/>
        </p:spPr>
        <p:txBody>
          <a:bodyPr wrap="square" rtlCol="0">
            <a:spAutoFit/>
          </a:bodyPr>
          <a:lstStyle/>
          <a:p>
            <a:r>
              <a:rPr lang="en-US" altLang="zh-CN" sz="2400" dirty="0" smtClean="0">
                <a:solidFill>
                  <a:schemeClr val="bg1"/>
                </a:solidFill>
              </a:rPr>
              <a:t>1999</a:t>
            </a:r>
            <a:endParaRPr lang="zh-CN" altLang="en-US" sz="2400" dirty="0">
              <a:solidFill>
                <a:schemeClr val="bg1"/>
              </a:solidFill>
            </a:endParaRPr>
          </a:p>
        </p:txBody>
      </p:sp>
      <p:sp>
        <p:nvSpPr>
          <p:cNvPr id="23" name="文本框 22"/>
          <p:cNvSpPr txBox="1"/>
          <p:nvPr/>
        </p:nvSpPr>
        <p:spPr>
          <a:xfrm>
            <a:off x="9478299" y="1497086"/>
            <a:ext cx="918103" cy="461665"/>
          </a:xfrm>
          <a:prstGeom prst="rect">
            <a:avLst/>
          </a:prstGeom>
          <a:noFill/>
        </p:spPr>
        <p:txBody>
          <a:bodyPr wrap="square" rtlCol="0">
            <a:spAutoFit/>
          </a:bodyPr>
          <a:lstStyle/>
          <a:p>
            <a:r>
              <a:rPr lang="en-US" altLang="zh-CN" sz="2400" dirty="0" smtClean="0">
                <a:solidFill>
                  <a:schemeClr val="bg1"/>
                </a:solidFill>
              </a:rPr>
              <a:t>2000</a:t>
            </a:r>
            <a:endParaRPr lang="zh-CN" altLang="en-US" sz="2400" dirty="0">
              <a:solidFill>
                <a:schemeClr val="bg1"/>
              </a:solidFill>
            </a:endParaRPr>
          </a:p>
        </p:txBody>
      </p:sp>
      <p:sp>
        <p:nvSpPr>
          <p:cNvPr id="24" name="TextBox 5"/>
          <p:cNvSpPr txBox="1"/>
          <p:nvPr/>
        </p:nvSpPr>
        <p:spPr>
          <a:xfrm>
            <a:off x="5616873" y="5976391"/>
            <a:ext cx="6840760" cy="338554"/>
          </a:xfrm>
          <a:prstGeom prst="rect">
            <a:avLst/>
          </a:prstGeom>
          <a:noFill/>
        </p:spPr>
        <p:txBody>
          <a:bodyPr wrap="square" rtlCol="0">
            <a:spAutoFit/>
          </a:bodyPr>
          <a:lstStyle/>
          <a:p>
            <a:r>
              <a:rPr lang="zh-CN" altLang="en-US" sz="1600" dirty="0" smtClean="0">
                <a:solidFill>
                  <a:schemeClr val="bg1"/>
                </a:solidFill>
                <a:latin typeface="汉仪中宋繁" pitchFamily="49" charset="-122"/>
                <a:ea typeface="汉仪中宋繁" pitchFamily="49" charset="-122"/>
              </a:rPr>
              <a:t>中国资讯行（国际）有限公司         北京精讯云顿数据软件有限公司</a:t>
            </a:r>
            <a:endParaRPr lang="zh-CN" altLang="en-US" sz="1600" dirty="0">
              <a:solidFill>
                <a:schemeClr val="bg1"/>
              </a:solidFill>
              <a:latin typeface="汉仪中宋繁" pitchFamily="49" charset="-122"/>
              <a:ea typeface="汉仪中宋繁" pitchFamily="49" charset="-122"/>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D:\desk\公司logo\infobank-logo.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60289" y="4896271"/>
            <a:ext cx="1584177" cy="603836"/>
          </a:xfrm>
          <a:prstGeom prst="rect">
            <a:avLst/>
          </a:prstGeom>
          <a:noFill/>
          <a:extLst>
            <a:ext uri="{909E8E84-426E-40DD-AFC4-6F175D3DCCD1}">
              <a14:hiddenFill xmlns:a14="http://schemas.microsoft.com/office/drawing/2010/main">
                <a:solidFill>
                  <a:srgbClr val="FFFFFF"/>
                </a:solidFill>
              </a14:hiddenFill>
            </a:ext>
          </a:extLst>
        </p:spPr>
      </p:pic>
      <p:sp>
        <p:nvSpPr>
          <p:cNvPr id="3" name="椭圆 2"/>
          <p:cNvSpPr/>
          <p:nvPr/>
        </p:nvSpPr>
        <p:spPr>
          <a:xfrm>
            <a:off x="1296394" y="1079847"/>
            <a:ext cx="1296144" cy="1296144"/>
          </a:xfrm>
          <a:prstGeom prst="ellipse">
            <a:avLst/>
          </a:prstGeom>
          <a:solidFill>
            <a:srgbClr val="F664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756334" y="2808039"/>
            <a:ext cx="2376264" cy="122413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0"/>
              </a:spcAft>
            </a:pPr>
            <a:r>
              <a:rPr lang="en-US" altLang="zh-CN" sz="1200" kern="100">
                <a:latin typeface="Times New Roman" panose="02020603050405020304" pitchFamily="18" charset="0"/>
                <a:ea typeface="宋体" panose="02010600030101010101" pitchFamily="2" charset="-122"/>
              </a:rPr>
              <a:t>05</a:t>
            </a:r>
            <a:r>
              <a:rPr lang="zh-CN" altLang="zh-CN" sz="1200" kern="100">
                <a:latin typeface="Times New Roman" panose="02020603050405020304" pitchFamily="18" charset="0"/>
                <a:ea typeface="宋体" panose="02010600030101010101" pitchFamily="2" charset="-122"/>
              </a:rPr>
              <a:t>月</a:t>
            </a:r>
            <a:r>
              <a:rPr lang="zh-CN" altLang="en-US" sz="1200" kern="100">
                <a:latin typeface="Times New Roman" panose="02020603050405020304" pitchFamily="18" charset="0"/>
                <a:ea typeface="宋体" panose="02010600030101010101" pitchFamily="2" charset="-122"/>
              </a:rPr>
              <a:t>，</a:t>
            </a:r>
            <a:r>
              <a:rPr lang="zh-CN" altLang="zh-CN" sz="1200" kern="100">
                <a:latin typeface="Times New Roman" panose="02020603050405020304" pitchFamily="18" charset="0"/>
                <a:ea typeface="宋体" panose="02010600030101010101" pitchFamily="2" charset="-122"/>
              </a:rPr>
              <a:t>推出</a:t>
            </a:r>
            <a:r>
              <a:rPr lang="zh-CN" altLang="zh-CN" sz="1200" b="1" kern="100">
                <a:latin typeface="Times New Roman" panose="02020603050405020304" pitchFamily="18" charset="0"/>
                <a:ea typeface="宋体" panose="02010600030101010101" pitchFamily="2" charset="-122"/>
              </a:rPr>
              <a:t>第三版</a:t>
            </a:r>
            <a:r>
              <a:rPr lang="zh-CN" altLang="zh-CN" sz="1200" kern="100">
                <a:latin typeface="Times New Roman" panose="02020603050405020304" pitchFamily="18" charset="0"/>
                <a:ea typeface="宋体" panose="02010600030101010101" pitchFamily="2" charset="-122"/>
              </a:rPr>
              <a:t>网上资讯服务，在内容及检索方式上更加贴近客户需求。</a:t>
            </a:r>
            <a:endParaRPr lang="zh-CN" altLang="zh-CN" sz="1200" kern="100" dirty="0">
              <a:latin typeface="Times New Roman" panose="02020603050405020304" pitchFamily="18" charset="0"/>
              <a:ea typeface="宋体" panose="02010600030101010101" pitchFamily="2" charset="-122"/>
            </a:endParaRPr>
          </a:p>
        </p:txBody>
      </p:sp>
      <p:cxnSp>
        <p:nvCxnSpPr>
          <p:cNvPr id="6" name="直接连接符 5"/>
          <p:cNvCxnSpPr>
            <a:stCxn id="3" idx="4"/>
          </p:cNvCxnSpPr>
          <p:nvPr/>
        </p:nvCxnSpPr>
        <p:spPr>
          <a:xfrm>
            <a:off x="1944466" y="2375991"/>
            <a:ext cx="0" cy="43204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p:nvPr/>
        </p:nvCxnSpPr>
        <p:spPr>
          <a:xfrm>
            <a:off x="1944466" y="2592015"/>
            <a:ext cx="10225136" cy="0"/>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3960689" y="1079847"/>
            <a:ext cx="1296144" cy="1296144"/>
          </a:xfrm>
          <a:prstGeom prst="ellipse">
            <a:avLst/>
          </a:prstGeom>
          <a:solidFill>
            <a:srgbClr val="F664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3420629" y="2808039"/>
            <a:ext cx="2376264" cy="122413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0"/>
              </a:spcAft>
            </a:pPr>
            <a:r>
              <a:rPr lang="en-US" altLang="zh-CN" sz="1200" kern="100">
                <a:latin typeface="Times New Roman" panose="02020603050405020304" pitchFamily="18" charset="0"/>
                <a:ea typeface="宋体" panose="02010600030101010101" pitchFamily="2" charset="-122"/>
              </a:rPr>
              <a:t>10</a:t>
            </a:r>
            <a:r>
              <a:rPr lang="zh-CN" altLang="zh-CN" sz="1200" kern="100">
                <a:latin typeface="Times New Roman" panose="02020603050405020304" pitchFamily="18" charset="0"/>
                <a:ea typeface="宋体" panose="02010600030101010101" pitchFamily="2" charset="-122"/>
              </a:rPr>
              <a:t>月</a:t>
            </a:r>
            <a:r>
              <a:rPr lang="zh-CN" altLang="en-US" sz="1200" kern="100">
                <a:latin typeface="Times New Roman" panose="02020603050405020304" pitchFamily="18" charset="0"/>
                <a:ea typeface="宋体" panose="02010600030101010101" pitchFamily="2" charset="-122"/>
              </a:rPr>
              <a:t>，</a:t>
            </a:r>
            <a:r>
              <a:rPr lang="zh-CN" altLang="zh-CN" sz="1200" kern="100">
                <a:latin typeface="Times New Roman" panose="02020603050405020304" pitchFamily="18" charset="0"/>
                <a:ea typeface="宋体" panose="02010600030101010101" pitchFamily="2" charset="-122"/>
              </a:rPr>
              <a:t>推出</a:t>
            </a:r>
            <a:r>
              <a:rPr lang="en-US" altLang="zh-CN" sz="1200" kern="100">
                <a:latin typeface="Times New Roman" panose="02020603050405020304" pitchFamily="18" charset="0"/>
                <a:ea typeface="宋体" panose="02010600030101010101" pitchFamily="2" charset="-122"/>
              </a:rPr>
              <a:t>EIP-</a:t>
            </a:r>
            <a:r>
              <a:rPr lang="zh-CN" altLang="zh-CN" sz="1200" kern="100">
                <a:latin typeface="Times New Roman" panose="02020603050405020304" pitchFamily="18" charset="0"/>
                <a:ea typeface="宋体" panose="02010600030101010101" pitchFamily="2" charset="-122"/>
              </a:rPr>
              <a:t>即企业信息入口服务，体现</a:t>
            </a:r>
            <a:r>
              <a:rPr lang="zh-CN" altLang="zh-CN" sz="1200" b="1" kern="100">
                <a:latin typeface="Times New Roman" panose="02020603050405020304" pitchFamily="18" charset="0"/>
                <a:ea typeface="宋体" panose="02010600030101010101" pitchFamily="2" charset="-122"/>
              </a:rPr>
              <a:t>信息的个性化</a:t>
            </a:r>
            <a:r>
              <a:rPr lang="en-US" altLang="zh-CN" sz="1200" b="1" kern="100">
                <a:latin typeface="Times New Roman" panose="02020603050405020304" pitchFamily="18" charset="0"/>
                <a:ea typeface="宋体" panose="02010600030101010101" pitchFamily="2" charset="-122"/>
              </a:rPr>
              <a:t>,</a:t>
            </a:r>
            <a:r>
              <a:rPr lang="zh-CN" altLang="zh-CN" sz="1200" b="1" kern="100">
                <a:latin typeface="Times New Roman" panose="02020603050405020304" pitchFamily="18" charset="0"/>
                <a:ea typeface="宋体" panose="02010600030101010101" pitchFamily="2" charset="-122"/>
              </a:rPr>
              <a:t>开始为高端客户提供精准服务</a:t>
            </a:r>
            <a:r>
              <a:rPr lang="zh-CN" altLang="zh-CN" sz="1200" kern="100">
                <a:latin typeface="Times New Roman" panose="02020603050405020304" pitchFamily="18" charset="0"/>
                <a:ea typeface="宋体" panose="02010600030101010101" pitchFamily="2" charset="-122"/>
              </a:rPr>
              <a:t>。</a:t>
            </a:r>
            <a:endParaRPr lang="zh-CN" altLang="zh-CN" sz="1200" kern="100" dirty="0">
              <a:latin typeface="Times New Roman" panose="02020603050405020304" pitchFamily="18" charset="0"/>
              <a:ea typeface="宋体" panose="02010600030101010101" pitchFamily="2" charset="-122"/>
            </a:endParaRPr>
          </a:p>
        </p:txBody>
      </p:sp>
      <p:cxnSp>
        <p:nvCxnSpPr>
          <p:cNvPr id="12" name="直接连接符 11"/>
          <p:cNvCxnSpPr>
            <a:stCxn id="10" idx="4"/>
          </p:cNvCxnSpPr>
          <p:nvPr/>
        </p:nvCxnSpPr>
        <p:spPr>
          <a:xfrm>
            <a:off x="4608761" y="2375991"/>
            <a:ext cx="0" cy="43204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椭圆 12"/>
          <p:cNvSpPr/>
          <p:nvPr/>
        </p:nvSpPr>
        <p:spPr>
          <a:xfrm>
            <a:off x="6624984" y="1079847"/>
            <a:ext cx="1296144" cy="1296144"/>
          </a:xfrm>
          <a:prstGeom prst="ellipse">
            <a:avLst/>
          </a:prstGeom>
          <a:solidFill>
            <a:srgbClr val="F664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6084924" y="2808039"/>
            <a:ext cx="2376264" cy="122413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0"/>
              </a:spcAft>
            </a:pPr>
            <a:r>
              <a:rPr lang="en-US" altLang="zh-CN" sz="1200" kern="100" dirty="0">
                <a:latin typeface="Times New Roman" panose="02020603050405020304" pitchFamily="18" charset="0"/>
                <a:ea typeface="宋体" panose="02010600030101010101" pitchFamily="2" charset="-122"/>
              </a:rPr>
              <a:t>01</a:t>
            </a:r>
            <a:r>
              <a:rPr lang="zh-CN" altLang="zh-CN" sz="1200" kern="100" dirty="0">
                <a:latin typeface="Times New Roman" panose="02020603050405020304" pitchFamily="18" charset="0"/>
                <a:ea typeface="宋体" panose="02010600030101010101" pitchFamily="2" charset="-122"/>
              </a:rPr>
              <a:t>月</a:t>
            </a:r>
            <a:r>
              <a:rPr lang="zh-CN" altLang="en-US" sz="1200" kern="100" dirty="0">
                <a:latin typeface="Times New Roman" panose="02020603050405020304" pitchFamily="18" charset="0"/>
                <a:ea typeface="宋体" panose="02010600030101010101" pitchFamily="2" charset="-122"/>
              </a:rPr>
              <a:t>，</a:t>
            </a:r>
            <a:r>
              <a:rPr lang="zh-CN" altLang="zh-CN" sz="1200" kern="100" dirty="0">
                <a:latin typeface="Times New Roman" panose="02020603050405020304" pitchFamily="18" charset="0"/>
                <a:ea typeface="宋体" panose="02010600030101010101" pitchFamily="2" charset="-122"/>
              </a:rPr>
              <a:t>推出面向教育系统的</a:t>
            </a:r>
            <a:r>
              <a:rPr lang="zh-CN" altLang="zh-CN" sz="1200" b="1" kern="100" dirty="0">
                <a:latin typeface="Times New Roman" panose="02020603050405020304" pitchFamily="18" charset="0"/>
                <a:ea typeface="宋体" panose="02010600030101010101" pitchFamily="2" charset="-122"/>
              </a:rPr>
              <a:t>镜像服务</a:t>
            </a:r>
            <a:r>
              <a:rPr lang="zh-CN" altLang="zh-CN" sz="1200" kern="100" dirty="0">
                <a:latin typeface="Times New Roman" panose="02020603050405020304" pitchFamily="18" charset="0"/>
                <a:ea typeface="宋体" panose="02010600030101010101" pitchFamily="2" charset="-122"/>
              </a:rPr>
              <a:t>。</a:t>
            </a:r>
            <a:endParaRPr lang="zh-CN" altLang="zh-CN" sz="1200" kern="100" dirty="0">
              <a:latin typeface="Times New Roman" panose="02020603050405020304" pitchFamily="18" charset="0"/>
              <a:ea typeface="宋体" panose="02010600030101010101" pitchFamily="2" charset="-122"/>
            </a:endParaRPr>
          </a:p>
        </p:txBody>
      </p:sp>
      <p:cxnSp>
        <p:nvCxnSpPr>
          <p:cNvPr id="15" name="直接连接符 14"/>
          <p:cNvCxnSpPr>
            <a:stCxn id="13" idx="4"/>
          </p:cNvCxnSpPr>
          <p:nvPr/>
        </p:nvCxnSpPr>
        <p:spPr>
          <a:xfrm>
            <a:off x="7273056" y="2375991"/>
            <a:ext cx="0" cy="43204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椭圆 15"/>
          <p:cNvSpPr/>
          <p:nvPr/>
        </p:nvSpPr>
        <p:spPr>
          <a:xfrm>
            <a:off x="9289279" y="1079847"/>
            <a:ext cx="1296144" cy="1296144"/>
          </a:xfrm>
          <a:prstGeom prst="ellipse">
            <a:avLst/>
          </a:prstGeom>
          <a:solidFill>
            <a:srgbClr val="F664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8749219" y="2808039"/>
            <a:ext cx="2376264" cy="122413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0"/>
              </a:spcAft>
            </a:pPr>
            <a:r>
              <a:rPr lang="en-US" altLang="zh-CN" sz="1200" kern="100" dirty="0">
                <a:latin typeface="Times New Roman" panose="02020603050405020304" pitchFamily="18" charset="0"/>
                <a:ea typeface="宋体" panose="02010600030101010101" pitchFamily="2" charset="-122"/>
              </a:rPr>
              <a:t>09</a:t>
            </a:r>
            <a:r>
              <a:rPr lang="zh-CN" altLang="zh-CN" sz="1200" kern="100" dirty="0">
                <a:latin typeface="Times New Roman" panose="02020603050405020304" pitchFamily="18" charset="0"/>
                <a:ea typeface="宋体" panose="02010600030101010101" pitchFamily="2" charset="-122"/>
              </a:rPr>
              <a:t>月</a:t>
            </a:r>
            <a:r>
              <a:rPr lang="zh-CN" altLang="en-US" sz="1200" kern="100" dirty="0">
                <a:latin typeface="Times New Roman" panose="02020603050405020304" pitchFamily="18" charset="0"/>
                <a:ea typeface="宋体" panose="02010600030101010101" pitchFamily="2" charset="-122"/>
              </a:rPr>
              <a:t>，</a:t>
            </a:r>
            <a:r>
              <a:rPr lang="zh-CN" altLang="zh-CN" sz="1200" kern="100" dirty="0">
                <a:latin typeface="Times New Roman" panose="02020603050405020304" pitchFamily="18" charset="0"/>
                <a:ea typeface="宋体" panose="02010600030101010101" pitchFamily="2" charset="-122"/>
              </a:rPr>
              <a:t>被</a:t>
            </a:r>
            <a:r>
              <a:rPr lang="zh-CN" altLang="zh-CN" sz="1200" b="1" kern="100" dirty="0">
                <a:latin typeface="Times New Roman" panose="02020603050405020304" pitchFamily="18" charset="0"/>
                <a:ea typeface="宋体" panose="02010600030101010101" pitchFamily="2" charset="-122"/>
              </a:rPr>
              <a:t>信息产业部</a:t>
            </a:r>
            <a:r>
              <a:rPr lang="zh-CN" altLang="zh-CN" sz="1200" kern="100" dirty="0">
                <a:latin typeface="Times New Roman" panose="02020603050405020304" pitchFamily="18" charset="0"/>
                <a:ea typeface="宋体" panose="02010600030101010101" pitchFamily="2" charset="-122"/>
              </a:rPr>
              <a:t>指定为</a:t>
            </a:r>
            <a:r>
              <a:rPr lang="en-US" altLang="zh-CN" sz="1200" kern="100" dirty="0">
                <a:latin typeface="Times New Roman" panose="02020603050405020304" pitchFamily="18" charset="0"/>
                <a:ea typeface="宋体" panose="02010600030101010101" pitchFamily="2" charset="-122"/>
              </a:rPr>
              <a:t>“</a:t>
            </a:r>
            <a:r>
              <a:rPr lang="zh-CN" altLang="zh-CN" sz="1200" kern="100" dirty="0">
                <a:latin typeface="Times New Roman" panose="02020603050405020304" pitchFamily="18" charset="0"/>
                <a:ea typeface="宋体" panose="02010600030101010101" pitchFamily="2" charset="-122"/>
              </a:rPr>
              <a:t>国家信息资源开发利用</a:t>
            </a:r>
            <a:r>
              <a:rPr lang="zh-CN" altLang="zh-CN" sz="1200" b="1" kern="100" dirty="0">
                <a:latin typeface="Times New Roman" panose="02020603050405020304" pitchFamily="18" charset="0"/>
                <a:ea typeface="宋体" panose="02010600030101010101" pitchFamily="2" charset="-122"/>
              </a:rPr>
              <a:t>试点工程</a:t>
            </a:r>
            <a:r>
              <a:rPr lang="en-US" altLang="zh-CN" sz="1200" kern="100" dirty="0">
                <a:latin typeface="Times New Roman" panose="02020603050405020304" pitchFamily="18" charset="0"/>
                <a:ea typeface="宋体" panose="02010600030101010101" pitchFamily="2" charset="-122"/>
              </a:rPr>
              <a:t>”</a:t>
            </a:r>
            <a:r>
              <a:rPr lang="zh-CN" altLang="zh-CN" sz="1200" kern="100" dirty="0">
                <a:latin typeface="Times New Roman" panose="02020603050405020304" pitchFamily="18" charset="0"/>
                <a:ea typeface="宋体" panose="02010600030101010101" pitchFamily="2" charset="-122"/>
              </a:rPr>
              <a:t>。</a:t>
            </a:r>
            <a:endParaRPr lang="zh-CN" altLang="zh-CN" sz="1200" kern="100" dirty="0">
              <a:latin typeface="Times New Roman" panose="02020603050405020304" pitchFamily="18" charset="0"/>
              <a:ea typeface="宋体" panose="02010600030101010101" pitchFamily="2" charset="-122"/>
            </a:endParaRPr>
          </a:p>
        </p:txBody>
      </p:sp>
      <p:cxnSp>
        <p:nvCxnSpPr>
          <p:cNvPr id="18" name="直接连接符 17"/>
          <p:cNvCxnSpPr>
            <a:stCxn id="16" idx="4"/>
          </p:cNvCxnSpPr>
          <p:nvPr/>
        </p:nvCxnSpPr>
        <p:spPr>
          <a:xfrm>
            <a:off x="9937351" y="2375991"/>
            <a:ext cx="0" cy="43204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p:nvPr/>
        </p:nvCxnSpPr>
        <p:spPr>
          <a:xfrm>
            <a:off x="855961" y="2592015"/>
            <a:ext cx="1088505" cy="0"/>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1485414" y="1497086"/>
            <a:ext cx="918103" cy="461665"/>
          </a:xfrm>
          <a:prstGeom prst="rect">
            <a:avLst/>
          </a:prstGeom>
          <a:noFill/>
        </p:spPr>
        <p:txBody>
          <a:bodyPr wrap="square" rtlCol="0">
            <a:spAutoFit/>
          </a:bodyPr>
          <a:lstStyle/>
          <a:p>
            <a:r>
              <a:rPr lang="en-US" altLang="zh-CN" sz="2400" dirty="0" smtClean="0">
                <a:solidFill>
                  <a:schemeClr val="bg1"/>
                </a:solidFill>
              </a:rPr>
              <a:t>2000</a:t>
            </a:r>
            <a:endParaRPr lang="zh-CN" altLang="en-US" sz="2400" dirty="0">
              <a:solidFill>
                <a:schemeClr val="bg1"/>
              </a:solidFill>
            </a:endParaRPr>
          </a:p>
        </p:txBody>
      </p:sp>
      <p:sp>
        <p:nvSpPr>
          <p:cNvPr id="21" name="文本框 20"/>
          <p:cNvSpPr txBox="1"/>
          <p:nvPr/>
        </p:nvSpPr>
        <p:spPr>
          <a:xfrm>
            <a:off x="4149709" y="1497086"/>
            <a:ext cx="918103" cy="461665"/>
          </a:xfrm>
          <a:prstGeom prst="rect">
            <a:avLst/>
          </a:prstGeom>
          <a:noFill/>
        </p:spPr>
        <p:txBody>
          <a:bodyPr wrap="square" rtlCol="0">
            <a:spAutoFit/>
          </a:bodyPr>
          <a:lstStyle/>
          <a:p>
            <a:r>
              <a:rPr lang="en-US" altLang="zh-CN" sz="2400" dirty="0" smtClean="0">
                <a:solidFill>
                  <a:schemeClr val="bg1"/>
                </a:solidFill>
              </a:rPr>
              <a:t>2000</a:t>
            </a:r>
            <a:endParaRPr lang="zh-CN" altLang="en-US" sz="2400" dirty="0">
              <a:solidFill>
                <a:schemeClr val="bg1"/>
              </a:solidFill>
            </a:endParaRPr>
          </a:p>
        </p:txBody>
      </p:sp>
      <p:sp>
        <p:nvSpPr>
          <p:cNvPr id="22" name="文本框 21"/>
          <p:cNvSpPr txBox="1"/>
          <p:nvPr/>
        </p:nvSpPr>
        <p:spPr>
          <a:xfrm>
            <a:off x="6814004" y="1497085"/>
            <a:ext cx="918103" cy="461665"/>
          </a:xfrm>
          <a:prstGeom prst="rect">
            <a:avLst/>
          </a:prstGeom>
          <a:noFill/>
        </p:spPr>
        <p:txBody>
          <a:bodyPr wrap="square" rtlCol="0">
            <a:spAutoFit/>
          </a:bodyPr>
          <a:lstStyle/>
          <a:p>
            <a:r>
              <a:rPr lang="en-US" altLang="zh-CN" sz="2400" dirty="0" smtClean="0">
                <a:solidFill>
                  <a:schemeClr val="bg1"/>
                </a:solidFill>
              </a:rPr>
              <a:t>2001</a:t>
            </a:r>
            <a:endParaRPr lang="zh-CN" altLang="en-US" sz="2400" dirty="0">
              <a:solidFill>
                <a:schemeClr val="bg1"/>
              </a:solidFill>
            </a:endParaRPr>
          </a:p>
        </p:txBody>
      </p:sp>
      <p:sp>
        <p:nvSpPr>
          <p:cNvPr id="23" name="文本框 22"/>
          <p:cNvSpPr txBox="1"/>
          <p:nvPr/>
        </p:nvSpPr>
        <p:spPr>
          <a:xfrm>
            <a:off x="9478299" y="1466197"/>
            <a:ext cx="918103" cy="461665"/>
          </a:xfrm>
          <a:prstGeom prst="rect">
            <a:avLst/>
          </a:prstGeom>
          <a:noFill/>
        </p:spPr>
        <p:txBody>
          <a:bodyPr wrap="square" rtlCol="0">
            <a:spAutoFit/>
          </a:bodyPr>
          <a:lstStyle/>
          <a:p>
            <a:r>
              <a:rPr lang="en-US" altLang="zh-CN" sz="2400" dirty="0" smtClean="0">
                <a:solidFill>
                  <a:schemeClr val="bg1"/>
                </a:solidFill>
              </a:rPr>
              <a:t>2001</a:t>
            </a:r>
            <a:endParaRPr lang="zh-CN" altLang="en-US" sz="2400" dirty="0">
              <a:solidFill>
                <a:schemeClr val="bg1"/>
              </a:solidFill>
            </a:endParaRPr>
          </a:p>
        </p:txBody>
      </p:sp>
      <p:sp>
        <p:nvSpPr>
          <p:cNvPr id="24" name="TextBox 5"/>
          <p:cNvSpPr txBox="1"/>
          <p:nvPr/>
        </p:nvSpPr>
        <p:spPr>
          <a:xfrm>
            <a:off x="5616873" y="5976391"/>
            <a:ext cx="6840760" cy="338554"/>
          </a:xfrm>
          <a:prstGeom prst="rect">
            <a:avLst/>
          </a:prstGeom>
          <a:noFill/>
        </p:spPr>
        <p:txBody>
          <a:bodyPr wrap="square" rtlCol="0">
            <a:spAutoFit/>
          </a:bodyPr>
          <a:lstStyle/>
          <a:p>
            <a:r>
              <a:rPr lang="zh-CN" altLang="en-US" sz="1600" dirty="0" smtClean="0">
                <a:solidFill>
                  <a:schemeClr val="bg1"/>
                </a:solidFill>
                <a:latin typeface="汉仪中宋繁" pitchFamily="49" charset="-122"/>
                <a:ea typeface="汉仪中宋繁" pitchFamily="49" charset="-122"/>
              </a:rPr>
              <a:t>中国资讯行（国际）有限公司         北京精讯云顿数据软件有限公司</a:t>
            </a:r>
            <a:endParaRPr lang="zh-CN" altLang="en-US" sz="1600" dirty="0">
              <a:solidFill>
                <a:schemeClr val="bg1"/>
              </a:solidFill>
              <a:latin typeface="汉仪中宋繁" pitchFamily="49" charset="-122"/>
              <a:ea typeface="汉仪中宋繁" pitchFamily="49" charset="-12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D:\desk\公司logo\infobank-logo.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60289" y="4896271"/>
            <a:ext cx="1584177" cy="603836"/>
          </a:xfrm>
          <a:prstGeom prst="rect">
            <a:avLst/>
          </a:prstGeom>
          <a:noFill/>
          <a:extLst>
            <a:ext uri="{909E8E84-426E-40DD-AFC4-6F175D3DCCD1}">
              <a14:hiddenFill xmlns:a14="http://schemas.microsoft.com/office/drawing/2010/main">
                <a:solidFill>
                  <a:srgbClr val="FFFFFF"/>
                </a:solidFill>
              </a14:hiddenFill>
            </a:ext>
          </a:extLst>
        </p:spPr>
      </p:pic>
      <p:sp>
        <p:nvSpPr>
          <p:cNvPr id="3" name="椭圆 2"/>
          <p:cNvSpPr/>
          <p:nvPr/>
        </p:nvSpPr>
        <p:spPr>
          <a:xfrm>
            <a:off x="1296394" y="1079847"/>
            <a:ext cx="1296144" cy="1296144"/>
          </a:xfrm>
          <a:prstGeom prst="ellipse">
            <a:avLst/>
          </a:prstGeom>
          <a:solidFill>
            <a:srgbClr val="F664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756334" y="2808039"/>
            <a:ext cx="2376264" cy="122413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0"/>
              </a:spcAft>
            </a:pPr>
            <a:r>
              <a:rPr lang="en-US" altLang="zh-CN" sz="1200" kern="100">
                <a:latin typeface="Times New Roman" panose="02020603050405020304" pitchFamily="18" charset="0"/>
                <a:ea typeface="宋体" panose="02010600030101010101" pitchFamily="2" charset="-122"/>
              </a:rPr>
              <a:t>12</a:t>
            </a:r>
            <a:r>
              <a:rPr lang="zh-CN" altLang="zh-CN" sz="1200" kern="100">
                <a:latin typeface="Times New Roman" panose="02020603050405020304" pitchFamily="18" charset="0"/>
                <a:ea typeface="宋体" panose="02010600030101010101" pitchFamily="2" charset="-122"/>
              </a:rPr>
              <a:t>月</a:t>
            </a:r>
            <a:r>
              <a:rPr lang="zh-CN" altLang="en-US" sz="1200" kern="100">
                <a:latin typeface="Times New Roman" panose="02020603050405020304" pitchFamily="18" charset="0"/>
                <a:ea typeface="宋体" panose="02010600030101010101" pitchFamily="2" charset="-122"/>
              </a:rPr>
              <a:t>，</a:t>
            </a:r>
            <a:r>
              <a:rPr lang="en-US" altLang="zh-CN" sz="1200" kern="100">
                <a:latin typeface="Times New Roman" panose="02020603050405020304" pitchFamily="18" charset="0"/>
                <a:ea typeface="宋体" panose="02010600030101010101" pitchFamily="2" charset="-122"/>
              </a:rPr>
              <a:t>INFOBANK</a:t>
            </a:r>
            <a:r>
              <a:rPr lang="zh-CN" altLang="zh-CN" sz="1200" kern="100">
                <a:latin typeface="Times New Roman" panose="02020603050405020304" pitchFamily="18" charset="0"/>
                <a:ea typeface="宋体" panose="02010600030101010101" pitchFamily="2" charset="-122"/>
              </a:rPr>
              <a:t>数据库</a:t>
            </a:r>
            <a:r>
              <a:rPr lang="zh-CN" altLang="zh-CN" sz="1200" b="1" kern="100">
                <a:latin typeface="Times New Roman" panose="02020603050405020304" pitchFamily="18" charset="0"/>
                <a:ea typeface="宋体" panose="02010600030101010101" pitchFamily="2" charset="-122"/>
              </a:rPr>
              <a:t>第四版</a:t>
            </a:r>
            <a:r>
              <a:rPr lang="zh-CN" altLang="zh-CN" sz="1200" kern="100">
                <a:latin typeface="Times New Roman" panose="02020603050405020304" pitchFamily="18" charset="0"/>
                <a:ea typeface="宋体" panose="02010600030101010101" pitchFamily="2" charset="-122"/>
              </a:rPr>
              <a:t>新主页推出，内容简洁</a:t>
            </a:r>
            <a:r>
              <a:rPr lang="en-US" altLang="zh-CN" sz="1200" kern="100">
                <a:latin typeface="Times New Roman" panose="02020603050405020304" pitchFamily="18" charset="0"/>
                <a:ea typeface="宋体" panose="02010600030101010101" pitchFamily="2" charset="-122"/>
              </a:rPr>
              <a:t>,</a:t>
            </a:r>
            <a:r>
              <a:rPr lang="zh-CN" altLang="zh-CN" sz="1200" kern="100">
                <a:latin typeface="Times New Roman" panose="02020603050405020304" pitchFamily="18" charset="0"/>
                <a:ea typeface="宋体" panose="02010600030101010101" pitchFamily="2" charset="-122"/>
              </a:rPr>
              <a:t>检索功能更为突出。</a:t>
            </a:r>
            <a:endParaRPr lang="zh-CN" altLang="zh-CN" sz="1200" kern="100" dirty="0">
              <a:latin typeface="Times New Roman" panose="02020603050405020304" pitchFamily="18" charset="0"/>
              <a:ea typeface="宋体" panose="02010600030101010101" pitchFamily="2" charset="-122"/>
            </a:endParaRPr>
          </a:p>
        </p:txBody>
      </p:sp>
      <p:cxnSp>
        <p:nvCxnSpPr>
          <p:cNvPr id="6" name="直接连接符 5"/>
          <p:cNvCxnSpPr>
            <a:stCxn id="3" idx="4"/>
          </p:cNvCxnSpPr>
          <p:nvPr/>
        </p:nvCxnSpPr>
        <p:spPr>
          <a:xfrm>
            <a:off x="1944466" y="2375991"/>
            <a:ext cx="0" cy="43204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p:nvPr/>
        </p:nvCxnSpPr>
        <p:spPr>
          <a:xfrm>
            <a:off x="1944466" y="2592015"/>
            <a:ext cx="10225136" cy="0"/>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3960689" y="1079847"/>
            <a:ext cx="1296144" cy="1296144"/>
          </a:xfrm>
          <a:prstGeom prst="ellipse">
            <a:avLst/>
          </a:prstGeom>
          <a:solidFill>
            <a:srgbClr val="F664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3420629" y="2808039"/>
            <a:ext cx="2376264" cy="122413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0"/>
              </a:spcAft>
            </a:pPr>
            <a:r>
              <a:rPr lang="en-US" altLang="zh-CN" sz="1200" kern="100">
                <a:latin typeface="Times New Roman" panose="02020603050405020304" pitchFamily="18" charset="0"/>
                <a:ea typeface="宋体" panose="02010600030101010101" pitchFamily="2" charset="-122"/>
              </a:rPr>
              <a:t>03</a:t>
            </a:r>
            <a:r>
              <a:rPr lang="zh-CN" altLang="zh-CN" sz="1200" kern="100">
                <a:latin typeface="Times New Roman" panose="02020603050405020304" pitchFamily="18" charset="0"/>
                <a:ea typeface="宋体" panose="02010600030101010101" pitchFamily="2" charset="-122"/>
              </a:rPr>
              <a:t>月</a:t>
            </a:r>
            <a:r>
              <a:rPr lang="zh-CN" altLang="en-US" sz="1200" kern="100">
                <a:latin typeface="Times New Roman" panose="02020603050405020304" pitchFamily="18" charset="0"/>
                <a:ea typeface="宋体" panose="02010600030101010101" pitchFamily="2" charset="-122"/>
              </a:rPr>
              <a:t>，</a:t>
            </a:r>
            <a:r>
              <a:rPr lang="zh-CN" altLang="zh-CN" sz="1200" kern="100">
                <a:latin typeface="Times New Roman" panose="02020603050405020304" pitchFamily="18" charset="0"/>
                <a:ea typeface="宋体" panose="02010600030101010101" pitchFamily="2" charset="-122"/>
              </a:rPr>
              <a:t>成为</a:t>
            </a:r>
            <a:r>
              <a:rPr lang="zh-CN" altLang="zh-CN" sz="1200" b="1" kern="100">
                <a:latin typeface="Times New Roman" panose="02020603050405020304" pitchFamily="18" charset="0"/>
                <a:ea typeface="宋体" panose="02010600030101010101" pitchFamily="2" charset="-122"/>
              </a:rPr>
              <a:t>中国数字图书馆</a:t>
            </a:r>
            <a:r>
              <a:rPr lang="zh-CN" altLang="zh-CN" sz="1200" kern="100">
                <a:latin typeface="Times New Roman" panose="02020603050405020304" pitchFamily="18" charset="0"/>
                <a:ea typeface="宋体" panose="02010600030101010101" pitchFamily="2" charset="-122"/>
              </a:rPr>
              <a:t>工程合作单位。</a:t>
            </a:r>
            <a:endParaRPr lang="zh-CN" altLang="zh-CN" sz="1200" kern="100" dirty="0">
              <a:latin typeface="Times New Roman" panose="02020603050405020304" pitchFamily="18" charset="0"/>
              <a:ea typeface="宋体" panose="02010600030101010101" pitchFamily="2" charset="-122"/>
            </a:endParaRPr>
          </a:p>
        </p:txBody>
      </p:sp>
      <p:cxnSp>
        <p:nvCxnSpPr>
          <p:cNvPr id="12" name="直接连接符 11"/>
          <p:cNvCxnSpPr>
            <a:stCxn id="10" idx="4"/>
          </p:cNvCxnSpPr>
          <p:nvPr/>
        </p:nvCxnSpPr>
        <p:spPr>
          <a:xfrm>
            <a:off x="4608761" y="2375991"/>
            <a:ext cx="0" cy="43204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椭圆 12"/>
          <p:cNvSpPr/>
          <p:nvPr/>
        </p:nvSpPr>
        <p:spPr>
          <a:xfrm>
            <a:off x="6624984" y="1079847"/>
            <a:ext cx="1296144" cy="1296144"/>
          </a:xfrm>
          <a:prstGeom prst="ellipse">
            <a:avLst/>
          </a:prstGeom>
          <a:solidFill>
            <a:srgbClr val="F664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6084924" y="2808039"/>
            <a:ext cx="2376264" cy="122413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0"/>
              </a:spcAft>
            </a:pPr>
            <a:r>
              <a:rPr lang="en-US" altLang="zh-CN" sz="1200" kern="100">
                <a:latin typeface="Times New Roman" panose="02020603050405020304" pitchFamily="18" charset="0"/>
                <a:ea typeface="宋体" panose="02010600030101010101" pitchFamily="2" charset="-122"/>
              </a:rPr>
              <a:t>01</a:t>
            </a:r>
            <a:r>
              <a:rPr lang="zh-CN" altLang="zh-CN" sz="1200" kern="100">
                <a:latin typeface="Times New Roman" panose="02020603050405020304" pitchFamily="18" charset="0"/>
                <a:ea typeface="宋体" panose="02010600030101010101" pitchFamily="2" charset="-122"/>
              </a:rPr>
              <a:t>月</a:t>
            </a:r>
            <a:r>
              <a:rPr lang="zh-CN" altLang="en-US" sz="1200" kern="100">
                <a:latin typeface="Times New Roman" panose="02020603050405020304" pitchFamily="18" charset="0"/>
                <a:ea typeface="宋体" panose="02010600030101010101" pitchFamily="2" charset="-122"/>
              </a:rPr>
              <a:t>，</a:t>
            </a:r>
            <a:r>
              <a:rPr lang="zh-CN" altLang="zh-CN" sz="1200" kern="100">
                <a:latin typeface="Times New Roman" panose="02020603050405020304" pitchFamily="18" charset="0"/>
                <a:ea typeface="宋体" panose="02010600030101010101" pitchFamily="2" charset="-122"/>
              </a:rPr>
              <a:t>自主研发</a:t>
            </a:r>
            <a:r>
              <a:rPr lang="zh-CN" altLang="zh-CN" sz="1200" b="1" kern="100">
                <a:latin typeface="Times New Roman" panose="02020603050405020304" pitchFamily="18" charset="0"/>
                <a:ea typeface="宋体" panose="02010600030101010101" pitchFamily="2" charset="-122"/>
              </a:rPr>
              <a:t>自动抓取与分类系统</a:t>
            </a:r>
            <a:r>
              <a:rPr lang="zh-CN" altLang="zh-CN" sz="1200" kern="100">
                <a:latin typeface="Times New Roman" panose="02020603050405020304" pitchFamily="18" charset="0"/>
                <a:ea typeface="宋体" panose="02010600030101010101" pitchFamily="2" charset="-122"/>
              </a:rPr>
              <a:t>，在数据生产领域再创新突破。</a:t>
            </a:r>
            <a:endParaRPr lang="zh-CN" altLang="zh-CN" sz="1200" kern="100" dirty="0">
              <a:latin typeface="Times New Roman" panose="02020603050405020304" pitchFamily="18" charset="0"/>
              <a:ea typeface="宋体" panose="02010600030101010101" pitchFamily="2" charset="-122"/>
            </a:endParaRPr>
          </a:p>
        </p:txBody>
      </p:sp>
      <p:cxnSp>
        <p:nvCxnSpPr>
          <p:cNvPr id="15" name="直接连接符 14"/>
          <p:cNvCxnSpPr>
            <a:stCxn id="13" idx="4"/>
          </p:cNvCxnSpPr>
          <p:nvPr/>
        </p:nvCxnSpPr>
        <p:spPr>
          <a:xfrm>
            <a:off x="7273056" y="2375991"/>
            <a:ext cx="0" cy="43204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椭圆 15"/>
          <p:cNvSpPr/>
          <p:nvPr/>
        </p:nvSpPr>
        <p:spPr>
          <a:xfrm>
            <a:off x="9289279" y="1079847"/>
            <a:ext cx="1296144" cy="1296144"/>
          </a:xfrm>
          <a:prstGeom prst="ellipse">
            <a:avLst/>
          </a:prstGeom>
          <a:solidFill>
            <a:srgbClr val="F664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8749219" y="2808039"/>
            <a:ext cx="2376264" cy="122413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0"/>
              </a:spcAft>
            </a:pPr>
            <a:r>
              <a:rPr lang="en-US" altLang="zh-CN" sz="1200" kern="100">
                <a:latin typeface="Times New Roman" panose="02020603050405020304" pitchFamily="18" charset="0"/>
                <a:ea typeface="宋体" panose="02010600030101010101" pitchFamily="2" charset="-122"/>
              </a:rPr>
              <a:t>01</a:t>
            </a:r>
            <a:r>
              <a:rPr lang="zh-CN" altLang="zh-CN" sz="1200" kern="100">
                <a:latin typeface="Times New Roman" panose="02020603050405020304" pitchFamily="18" charset="0"/>
                <a:ea typeface="宋体" panose="02010600030101010101" pitchFamily="2" charset="-122"/>
              </a:rPr>
              <a:t>月</a:t>
            </a:r>
            <a:r>
              <a:rPr lang="zh-CN" altLang="en-US" sz="1200" kern="100">
                <a:latin typeface="Times New Roman" panose="02020603050405020304" pitchFamily="18" charset="0"/>
                <a:ea typeface="宋体" panose="02010600030101010101" pitchFamily="2" charset="-122"/>
              </a:rPr>
              <a:t>，</a:t>
            </a:r>
            <a:r>
              <a:rPr lang="zh-CN" altLang="zh-CN" sz="1200" kern="100">
                <a:latin typeface="Times New Roman" panose="02020603050405020304" pitchFamily="18" charset="0"/>
                <a:ea typeface="宋体" panose="02010600030101010101" pitchFamily="2" charset="-122"/>
              </a:rPr>
              <a:t>与清华大学共同研发</a:t>
            </a:r>
            <a:r>
              <a:rPr lang="en-US" altLang="zh-CN" sz="1200" b="1" kern="100">
                <a:latin typeface="Times New Roman" panose="02020603050405020304" pitchFamily="18" charset="0"/>
                <a:ea typeface="宋体" panose="02010600030101010101" pitchFamily="2" charset="-122"/>
              </a:rPr>
              <a:t>OCR</a:t>
            </a:r>
            <a:r>
              <a:rPr lang="zh-CN" altLang="zh-CN" sz="1200" b="1" kern="100">
                <a:latin typeface="Times New Roman" panose="02020603050405020304" pitchFamily="18" charset="0"/>
                <a:ea typeface="宋体" panose="02010600030101010101" pitchFamily="2" charset="-122"/>
              </a:rPr>
              <a:t>中文扫描识别系统</a:t>
            </a:r>
            <a:r>
              <a:rPr lang="zh-CN" altLang="zh-CN" sz="1200" kern="100">
                <a:latin typeface="Times New Roman" panose="02020603050405020304" pitchFamily="18" charset="0"/>
                <a:ea typeface="宋体" panose="02010600030101010101" pitchFamily="2" charset="-122"/>
              </a:rPr>
              <a:t>，技术上再次突破，提升了公司数据生产质量。</a:t>
            </a:r>
            <a:endParaRPr lang="zh-CN" altLang="zh-CN" sz="1200" kern="100" dirty="0">
              <a:latin typeface="Times New Roman" panose="02020603050405020304" pitchFamily="18" charset="0"/>
              <a:ea typeface="宋体" panose="02010600030101010101" pitchFamily="2" charset="-122"/>
            </a:endParaRPr>
          </a:p>
        </p:txBody>
      </p:sp>
      <p:cxnSp>
        <p:nvCxnSpPr>
          <p:cNvPr id="18" name="直接连接符 17"/>
          <p:cNvCxnSpPr>
            <a:stCxn id="16" idx="4"/>
          </p:cNvCxnSpPr>
          <p:nvPr/>
        </p:nvCxnSpPr>
        <p:spPr>
          <a:xfrm>
            <a:off x="9937351" y="2375991"/>
            <a:ext cx="0" cy="43204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p:nvPr/>
        </p:nvCxnSpPr>
        <p:spPr>
          <a:xfrm>
            <a:off x="855961" y="2592015"/>
            <a:ext cx="1088505" cy="0"/>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1485414" y="1497086"/>
            <a:ext cx="918103" cy="461665"/>
          </a:xfrm>
          <a:prstGeom prst="rect">
            <a:avLst/>
          </a:prstGeom>
          <a:noFill/>
        </p:spPr>
        <p:txBody>
          <a:bodyPr wrap="square" rtlCol="0">
            <a:spAutoFit/>
          </a:bodyPr>
          <a:lstStyle/>
          <a:p>
            <a:r>
              <a:rPr lang="en-US" altLang="zh-CN" sz="2400" dirty="0" smtClean="0">
                <a:solidFill>
                  <a:schemeClr val="bg1"/>
                </a:solidFill>
              </a:rPr>
              <a:t>2001</a:t>
            </a:r>
            <a:endParaRPr lang="zh-CN" altLang="en-US" sz="2400" dirty="0">
              <a:solidFill>
                <a:schemeClr val="bg1"/>
              </a:solidFill>
            </a:endParaRPr>
          </a:p>
        </p:txBody>
      </p:sp>
      <p:sp>
        <p:nvSpPr>
          <p:cNvPr id="21" name="文本框 20"/>
          <p:cNvSpPr txBox="1"/>
          <p:nvPr/>
        </p:nvSpPr>
        <p:spPr>
          <a:xfrm>
            <a:off x="4149709" y="1497086"/>
            <a:ext cx="918103" cy="461665"/>
          </a:xfrm>
          <a:prstGeom prst="rect">
            <a:avLst/>
          </a:prstGeom>
          <a:noFill/>
        </p:spPr>
        <p:txBody>
          <a:bodyPr wrap="square" rtlCol="0">
            <a:spAutoFit/>
          </a:bodyPr>
          <a:lstStyle/>
          <a:p>
            <a:r>
              <a:rPr lang="en-US" altLang="zh-CN" sz="2400" dirty="0" smtClean="0">
                <a:solidFill>
                  <a:schemeClr val="bg1"/>
                </a:solidFill>
              </a:rPr>
              <a:t>2002</a:t>
            </a:r>
            <a:endParaRPr lang="zh-CN" altLang="en-US" sz="2400" dirty="0">
              <a:solidFill>
                <a:schemeClr val="bg1"/>
              </a:solidFill>
            </a:endParaRPr>
          </a:p>
        </p:txBody>
      </p:sp>
      <p:sp>
        <p:nvSpPr>
          <p:cNvPr id="22" name="文本框 21"/>
          <p:cNvSpPr txBox="1"/>
          <p:nvPr/>
        </p:nvSpPr>
        <p:spPr>
          <a:xfrm>
            <a:off x="6814004" y="1503209"/>
            <a:ext cx="918103" cy="461665"/>
          </a:xfrm>
          <a:prstGeom prst="rect">
            <a:avLst/>
          </a:prstGeom>
          <a:noFill/>
        </p:spPr>
        <p:txBody>
          <a:bodyPr wrap="square" rtlCol="0">
            <a:spAutoFit/>
          </a:bodyPr>
          <a:lstStyle/>
          <a:p>
            <a:r>
              <a:rPr lang="en-US" altLang="zh-CN" sz="2400" dirty="0" smtClean="0">
                <a:solidFill>
                  <a:schemeClr val="bg1"/>
                </a:solidFill>
              </a:rPr>
              <a:t>2003</a:t>
            </a:r>
            <a:endParaRPr lang="zh-CN" altLang="en-US" sz="2400" dirty="0">
              <a:solidFill>
                <a:schemeClr val="bg1"/>
              </a:solidFill>
            </a:endParaRPr>
          </a:p>
        </p:txBody>
      </p:sp>
      <p:sp>
        <p:nvSpPr>
          <p:cNvPr id="23" name="文本框 22"/>
          <p:cNvSpPr txBox="1"/>
          <p:nvPr/>
        </p:nvSpPr>
        <p:spPr>
          <a:xfrm>
            <a:off x="9478299" y="1497086"/>
            <a:ext cx="918103" cy="461665"/>
          </a:xfrm>
          <a:prstGeom prst="rect">
            <a:avLst/>
          </a:prstGeom>
          <a:noFill/>
        </p:spPr>
        <p:txBody>
          <a:bodyPr wrap="square" rtlCol="0">
            <a:spAutoFit/>
          </a:bodyPr>
          <a:lstStyle/>
          <a:p>
            <a:r>
              <a:rPr lang="en-US" altLang="zh-CN" sz="2400" dirty="0" smtClean="0">
                <a:solidFill>
                  <a:schemeClr val="bg1"/>
                </a:solidFill>
              </a:rPr>
              <a:t>2004</a:t>
            </a:r>
            <a:endParaRPr lang="zh-CN" altLang="en-US" sz="2400" dirty="0">
              <a:solidFill>
                <a:schemeClr val="bg1"/>
              </a:solidFill>
            </a:endParaRPr>
          </a:p>
        </p:txBody>
      </p:sp>
      <p:sp>
        <p:nvSpPr>
          <p:cNvPr id="24" name="TextBox 5"/>
          <p:cNvSpPr txBox="1"/>
          <p:nvPr/>
        </p:nvSpPr>
        <p:spPr>
          <a:xfrm>
            <a:off x="5616873" y="5976391"/>
            <a:ext cx="6840760" cy="338554"/>
          </a:xfrm>
          <a:prstGeom prst="rect">
            <a:avLst/>
          </a:prstGeom>
          <a:noFill/>
        </p:spPr>
        <p:txBody>
          <a:bodyPr wrap="square" rtlCol="0">
            <a:spAutoFit/>
          </a:bodyPr>
          <a:lstStyle/>
          <a:p>
            <a:r>
              <a:rPr lang="zh-CN" altLang="en-US" sz="1600" dirty="0" smtClean="0">
                <a:solidFill>
                  <a:schemeClr val="bg1"/>
                </a:solidFill>
                <a:latin typeface="汉仪中宋繁" pitchFamily="49" charset="-122"/>
                <a:ea typeface="汉仪中宋繁" pitchFamily="49" charset="-122"/>
              </a:rPr>
              <a:t>中国资讯行（国际）有限公司         北京精讯云顿数据软件有限公司</a:t>
            </a:r>
            <a:endParaRPr lang="zh-CN" altLang="en-US" sz="1600" dirty="0">
              <a:solidFill>
                <a:schemeClr val="bg1"/>
              </a:solidFill>
              <a:latin typeface="汉仪中宋繁" pitchFamily="49" charset="-122"/>
              <a:ea typeface="汉仪中宋繁" pitchFamily="49" charset="-12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D:\desk\公司logo\infobank-logo.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60289" y="4896271"/>
            <a:ext cx="1584177" cy="603836"/>
          </a:xfrm>
          <a:prstGeom prst="rect">
            <a:avLst/>
          </a:prstGeom>
          <a:noFill/>
          <a:extLst>
            <a:ext uri="{909E8E84-426E-40DD-AFC4-6F175D3DCCD1}">
              <a14:hiddenFill xmlns:a14="http://schemas.microsoft.com/office/drawing/2010/main">
                <a:solidFill>
                  <a:srgbClr val="FFFFFF"/>
                </a:solidFill>
              </a14:hiddenFill>
            </a:ext>
          </a:extLst>
        </p:spPr>
      </p:pic>
      <p:sp>
        <p:nvSpPr>
          <p:cNvPr id="3" name="椭圆 2"/>
          <p:cNvSpPr/>
          <p:nvPr/>
        </p:nvSpPr>
        <p:spPr>
          <a:xfrm>
            <a:off x="1296394" y="1079847"/>
            <a:ext cx="1296144" cy="1296144"/>
          </a:xfrm>
          <a:prstGeom prst="ellipse">
            <a:avLst/>
          </a:prstGeom>
          <a:solidFill>
            <a:srgbClr val="F664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756334" y="2808039"/>
            <a:ext cx="2376264" cy="122413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0"/>
              </a:spcAft>
            </a:pPr>
            <a:r>
              <a:rPr lang="en-US" altLang="zh-CN" sz="1200" kern="100" dirty="0">
                <a:latin typeface="Times New Roman" panose="02020603050405020304" pitchFamily="18" charset="0"/>
                <a:ea typeface="宋体" panose="02010600030101010101" pitchFamily="2" charset="-122"/>
              </a:rPr>
              <a:t>08</a:t>
            </a:r>
            <a:r>
              <a:rPr lang="zh-CN" altLang="zh-CN" sz="1200" kern="100" dirty="0">
                <a:latin typeface="Times New Roman" panose="02020603050405020304" pitchFamily="18" charset="0"/>
                <a:ea typeface="宋体" panose="02010600030101010101" pitchFamily="2" charset="-122"/>
              </a:rPr>
              <a:t>月</a:t>
            </a:r>
            <a:r>
              <a:rPr lang="zh-CN" altLang="en-US" sz="1200" kern="100" dirty="0">
                <a:latin typeface="Times New Roman" panose="02020603050405020304" pitchFamily="18" charset="0"/>
                <a:ea typeface="宋体" panose="02010600030101010101" pitchFamily="2" charset="-122"/>
              </a:rPr>
              <a:t>，</a:t>
            </a:r>
            <a:r>
              <a:rPr lang="zh-CN" altLang="zh-CN" sz="1200" kern="100" dirty="0">
                <a:latin typeface="Times New Roman" panose="02020603050405020304" pitchFamily="18" charset="0"/>
                <a:ea typeface="宋体" panose="02010600030101010101" pitchFamily="2" charset="-122"/>
              </a:rPr>
              <a:t>大陆首个商业数据检索网站－搜数网 </a:t>
            </a:r>
            <a:r>
              <a:rPr lang="en-US" altLang="zh-CN" sz="1200" b="1" kern="100" dirty="0">
                <a:latin typeface="Times New Roman" panose="02020603050405020304" pitchFamily="18" charset="0"/>
                <a:ea typeface="宋体" panose="02010600030101010101" pitchFamily="2" charset="-122"/>
              </a:rPr>
              <a:t>www.soshoo.com</a:t>
            </a:r>
            <a:r>
              <a:rPr lang="zh-CN" altLang="zh-CN" sz="1200" kern="100" dirty="0">
                <a:latin typeface="Times New Roman" panose="02020603050405020304" pitchFamily="18" charset="0"/>
                <a:ea typeface="宋体" panose="02010600030101010101" pitchFamily="2" charset="-122"/>
              </a:rPr>
              <a:t>面世，开始为业界提供全方位的商业数据检索服务。</a:t>
            </a:r>
            <a:endParaRPr lang="zh-CN" altLang="zh-CN" sz="1200" kern="100" dirty="0">
              <a:latin typeface="Times New Roman" panose="02020603050405020304" pitchFamily="18" charset="0"/>
              <a:ea typeface="宋体" panose="02010600030101010101" pitchFamily="2" charset="-122"/>
            </a:endParaRPr>
          </a:p>
        </p:txBody>
      </p:sp>
      <p:cxnSp>
        <p:nvCxnSpPr>
          <p:cNvPr id="6" name="直接连接符 5"/>
          <p:cNvCxnSpPr>
            <a:stCxn id="3" idx="4"/>
          </p:cNvCxnSpPr>
          <p:nvPr/>
        </p:nvCxnSpPr>
        <p:spPr>
          <a:xfrm>
            <a:off x="1944466" y="2375991"/>
            <a:ext cx="0" cy="43204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p:nvPr/>
        </p:nvCxnSpPr>
        <p:spPr>
          <a:xfrm>
            <a:off x="1944466" y="2592015"/>
            <a:ext cx="10225136" cy="0"/>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3960689" y="1079847"/>
            <a:ext cx="1296144" cy="1296144"/>
          </a:xfrm>
          <a:prstGeom prst="ellipse">
            <a:avLst/>
          </a:prstGeom>
          <a:solidFill>
            <a:srgbClr val="F664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3420629" y="2808039"/>
            <a:ext cx="2376264" cy="122413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0"/>
              </a:spcAft>
            </a:pPr>
            <a:r>
              <a:rPr lang="en-US" altLang="zh-CN" sz="1200" kern="100" dirty="0">
                <a:latin typeface="Times New Roman" panose="02020603050405020304" pitchFamily="18" charset="0"/>
                <a:ea typeface="宋体" panose="02010600030101010101" pitchFamily="2" charset="-122"/>
              </a:rPr>
              <a:t>08</a:t>
            </a:r>
            <a:r>
              <a:rPr lang="zh-CN" altLang="zh-CN" sz="1200" kern="100" dirty="0">
                <a:latin typeface="Times New Roman" panose="02020603050405020304" pitchFamily="18" charset="0"/>
                <a:ea typeface="宋体" panose="02010600030101010101" pitchFamily="2" charset="-122"/>
              </a:rPr>
              <a:t>月</a:t>
            </a:r>
            <a:r>
              <a:rPr lang="zh-CN" altLang="en-US" sz="1200" kern="100" dirty="0">
                <a:latin typeface="Times New Roman" panose="02020603050405020304" pitchFamily="18" charset="0"/>
                <a:ea typeface="宋体" panose="02010600030101010101" pitchFamily="2" charset="-122"/>
              </a:rPr>
              <a:t>，</a:t>
            </a:r>
            <a:r>
              <a:rPr lang="zh-CN" altLang="zh-CN" sz="1200" kern="100" dirty="0">
                <a:latin typeface="Times New Roman" panose="02020603050405020304" pitchFamily="18" charset="0"/>
                <a:ea typeface="宋体" panose="02010600030101010101" pitchFamily="2" charset="-122"/>
              </a:rPr>
              <a:t>完成了</a:t>
            </a:r>
            <a:r>
              <a:rPr lang="zh-CN" altLang="zh-CN" sz="1200" kern="100" dirty="0" smtClean="0">
                <a:latin typeface="Times New Roman" panose="02020603050405020304" pitchFamily="18" charset="0"/>
                <a:ea typeface="宋体" panose="02010600030101010101" pitchFamily="2" charset="-122"/>
              </a:rPr>
              <a:t>对</a:t>
            </a:r>
            <a:r>
              <a:rPr lang="en-US" altLang="zh-CN" sz="1200" b="1" kern="100" dirty="0" smtClean="0">
                <a:latin typeface="Times New Roman" panose="02020603050405020304" pitchFamily="18" charset="0"/>
                <a:ea typeface="宋体" panose="02010600030101010101" pitchFamily="2" charset="-122"/>
              </a:rPr>
              <a:t>SDPP/NDPP/NASS</a:t>
            </a:r>
            <a:r>
              <a:rPr lang="zh-CN" altLang="zh-CN" sz="1200" kern="100" dirty="0">
                <a:latin typeface="Times New Roman" panose="02020603050405020304" pitchFamily="18" charset="0"/>
                <a:ea typeface="宋体" panose="02010600030101010101" pitchFamily="2" charset="-122"/>
              </a:rPr>
              <a:t>三大数据生产、检验和管理系统的设计。</a:t>
            </a:r>
            <a:endParaRPr lang="zh-CN" altLang="zh-CN" sz="1000" kern="100" dirty="0">
              <a:latin typeface="Times New Roman" panose="02020603050405020304" pitchFamily="18" charset="0"/>
              <a:ea typeface="宋体" panose="02010600030101010101" pitchFamily="2" charset="-122"/>
            </a:endParaRPr>
          </a:p>
        </p:txBody>
      </p:sp>
      <p:cxnSp>
        <p:nvCxnSpPr>
          <p:cNvPr id="12" name="直接连接符 11"/>
          <p:cNvCxnSpPr>
            <a:stCxn id="10" idx="4"/>
          </p:cNvCxnSpPr>
          <p:nvPr/>
        </p:nvCxnSpPr>
        <p:spPr>
          <a:xfrm>
            <a:off x="4608761" y="2375991"/>
            <a:ext cx="0" cy="43204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椭圆 12"/>
          <p:cNvSpPr/>
          <p:nvPr/>
        </p:nvSpPr>
        <p:spPr>
          <a:xfrm>
            <a:off x="6624984" y="1079847"/>
            <a:ext cx="1296144" cy="1296144"/>
          </a:xfrm>
          <a:prstGeom prst="ellipse">
            <a:avLst/>
          </a:prstGeom>
          <a:solidFill>
            <a:srgbClr val="F664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6084924" y="2808039"/>
            <a:ext cx="2376264" cy="122413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0"/>
              </a:spcAft>
            </a:pPr>
            <a:r>
              <a:rPr lang="en-US" altLang="zh-CN" sz="1200" kern="100" dirty="0">
                <a:latin typeface="Times New Roman" panose="02020603050405020304" pitchFamily="18" charset="0"/>
                <a:ea typeface="宋体" panose="02010600030101010101" pitchFamily="2" charset="-122"/>
              </a:rPr>
              <a:t>11</a:t>
            </a:r>
            <a:r>
              <a:rPr lang="zh-CN" altLang="zh-CN" sz="1200" kern="100" dirty="0">
                <a:latin typeface="Times New Roman" panose="02020603050405020304" pitchFamily="18" charset="0"/>
                <a:ea typeface="宋体" panose="02010600030101010101" pitchFamily="2" charset="-122"/>
              </a:rPr>
              <a:t>月</a:t>
            </a:r>
            <a:r>
              <a:rPr lang="zh-CN" altLang="en-US" sz="1200" kern="100" dirty="0">
                <a:latin typeface="Times New Roman" panose="02020603050405020304" pitchFamily="18" charset="0"/>
                <a:ea typeface="宋体" panose="02010600030101010101" pitchFamily="2" charset="-122"/>
              </a:rPr>
              <a:t>，</a:t>
            </a:r>
            <a:r>
              <a:rPr lang="zh-CN" altLang="zh-CN" sz="1200" kern="100" dirty="0">
                <a:latin typeface="Times New Roman" panose="02020603050405020304" pitchFamily="18" charset="0"/>
                <a:ea typeface="宋体" panose="02010600030101010101" pitchFamily="2" charset="-122"/>
              </a:rPr>
              <a:t>搜数网携手</a:t>
            </a:r>
            <a:r>
              <a:rPr lang="zh-CN" altLang="zh-CN" sz="1200" b="1" kern="100" dirty="0">
                <a:latin typeface="Times New Roman" panose="02020603050405020304" pitchFamily="18" charset="0"/>
                <a:ea typeface="宋体" panose="02010600030101010101" pitchFamily="2" charset="-122"/>
              </a:rPr>
              <a:t>百度</a:t>
            </a:r>
            <a:r>
              <a:rPr lang="zh-CN" altLang="zh-CN" sz="1200" kern="100" dirty="0">
                <a:latin typeface="Times New Roman" panose="02020603050405020304" pitchFamily="18" charset="0"/>
                <a:ea typeface="宋体" panose="02010600030101010101" pitchFamily="2" charset="-122"/>
              </a:rPr>
              <a:t>推出专业统计数据搜索频道</a:t>
            </a:r>
            <a:r>
              <a:rPr lang="en-US" altLang="zh-CN" sz="1200" kern="100" dirty="0">
                <a:latin typeface="Times New Roman" panose="02020603050405020304" pitchFamily="18" charset="0"/>
                <a:ea typeface="宋体" panose="02010600030101010101" pitchFamily="2" charset="-122"/>
              </a:rPr>
              <a:t>(</a:t>
            </a:r>
            <a:r>
              <a:rPr lang="en-US" altLang="zh-CN" sz="1200" u="sng" kern="100" dirty="0">
                <a:solidFill>
                  <a:schemeClr val="bg1"/>
                </a:solidFill>
                <a:latin typeface="Times New Roman" panose="02020603050405020304" pitchFamily="18" charset="0"/>
                <a:ea typeface="宋体" panose="02010600030101010101" pitchFamily="2" charset="-122"/>
                <a:hlinkClick r:id="rId2"/>
              </a:rPr>
              <a:t>http://tjsj.baidu.com</a:t>
            </a:r>
            <a:r>
              <a:rPr lang="en-US" altLang="zh-CN" sz="1200" kern="100" dirty="0">
                <a:latin typeface="Times New Roman" panose="02020603050405020304" pitchFamily="18" charset="0"/>
                <a:ea typeface="宋体" panose="02010600030101010101" pitchFamily="2" charset="-122"/>
              </a:rPr>
              <a:t>)</a:t>
            </a:r>
            <a:r>
              <a:rPr lang="zh-CN" altLang="zh-CN" sz="1200" kern="100" dirty="0">
                <a:latin typeface="Times New Roman" panose="02020603050405020304" pitchFamily="18" charset="0"/>
                <a:ea typeface="宋体" panose="02010600030101010101" pitchFamily="2" charset="-122"/>
              </a:rPr>
              <a:t>。</a:t>
            </a:r>
            <a:endParaRPr lang="zh-CN" altLang="zh-CN" sz="1000" kern="100" dirty="0">
              <a:latin typeface="Times New Roman" panose="02020603050405020304" pitchFamily="18" charset="0"/>
              <a:ea typeface="宋体" panose="02010600030101010101" pitchFamily="2" charset="-122"/>
            </a:endParaRPr>
          </a:p>
        </p:txBody>
      </p:sp>
      <p:cxnSp>
        <p:nvCxnSpPr>
          <p:cNvPr id="15" name="直接连接符 14"/>
          <p:cNvCxnSpPr>
            <a:stCxn id="13" idx="4"/>
          </p:cNvCxnSpPr>
          <p:nvPr/>
        </p:nvCxnSpPr>
        <p:spPr>
          <a:xfrm>
            <a:off x="7273056" y="2375991"/>
            <a:ext cx="0" cy="43204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椭圆 15"/>
          <p:cNvSpPr/>
          <p:nvPr/>
        </p:nvSpPr>
        <p:spPr>
          <a:xfrm>
            <a:off x="9289279" y="1079847"/>
            <a:ext cx="1296144" cy="1296144"/>
          </a:xfrm>
          <a:prstGeom prst="ellipse">
            <a:avLst/>
          </a:prstGeom>
          <a:solidFill>
            <a:srgbClr val="F664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8749219" y="2808039"/>
            <a:ext cx="2376264" cy="122413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0"/>
              </a:spcAft>
            </a:pPr>
            <a:r>
              <a:rPr lang="en-US" altLang="zh-CN" sz="1200" kern="100" dirty="0">
                <a:latin typeface="Times New Roman" panose="02020603050405020304" pitchFamily="18" charset="0"/>
                <a:ea typeface="宋体" panose="02010600030101010101" pitchFamily="2" charset="-122"/>
              </a:rPr>
              <a:t>05</a:t>
            </a:r>
            <a:r>
              <a:rPr lang="zh-CN" altLang="zh-CN" sz="1200" kern="100" dirty="0">
                <a:latin typeface="Times New Roman" panose="02020603050405020304" pitchFamily="18" charset="0"/>
                <a:ea typeface="宋体" panose="02010600030101010101" pitchFamily="2" charset="-122"/>
              </a:rPr>
              <a:t>月</a:t>
            </a:r>
            <a:r>
              <a:rPr lang="zh-CN" altLang="en-US" sz="1200" kern="100" dirty="0">
                <a:latin typeface="Times New Roman" panose="02020603050405020304" pitchFamily="18" charset="0"/>
                <a:ea typeface="宋体" panose="02010600030101010101" pitchFamily="2" charset="-122"/>
              </a:rPr>
              <a:t>，</a:t>
            </a:r>
            <a:r>
              <a:rPr lang="en-US" altLang="zh-CN" sz="1200" kern="100" dirty="0">
                <a:latin typeface="Times New Roman" panose="02020603050405020304" pitchFamily="18" charset="0"/>
                <a:ea typeface="宋体" panose="02010600030101010101" pitchFamily="2" charset="-122"/>
              </a:rPr>
              <a:t>INFOBANK</a:t>
            </a:r>
            <a:r>
              <a:rPr lang="zh-CN" altLang="zh-CN" sz="1200" kern="100" dirty="0">
                <a:latin typeface="Times New Roman" panose="02020603050405020304" pitchFamily="18" charset="0"/>
                <a:ea typeface="宋体" panose="02010600030101010101" pitchFamily="2" charset="-122"/>
              </a:rPr>
              <a:t>与北京奥组委、国家体育总局和北京市政府共同打造</a:t>
            </a:r>
            <a:r>
              <a:rPr lang="zh-CN" altLang="zh-CN" sz="1200" b="1" kern="100" dirty="0">
                <a:latin typeface="Times New Roman" panose="02020603050405020304" pitchFamily="18" charset="0"/>
                <a:ea typeface="宋体" panose="02010600030101010101" pitchFamily="2" charset="-122"/>
              </a:rPr>
              <a:t>奥运专题</a:t>
            </a:r>
            <a:r>
              <a:rPr lang="zh-CN" altLang="zh-CN" sz="1200" kern="100" dirty="0">
                <a:latin typeface="Times New Roman" panose="02020603050405020304" pitchFamily="18" charset="0"/>
                <a:ea typeface="宋体" panose="02010600030101010101" pitchFamily="2" charset="-122"/>
              </a:rPr>
              <a:t>。</a:t>
            </a:r>
            <a:endParaRPr lang="zh-CN" altLang="zh-CN" sz="1000" kern="100" dirty="0">
              <a:latin typeface="Times New Roman" panose="02020603050405020304" pitchFamily="18" charset="0"/>
              <a:ea typeface="宋体" panose="02010600030101010101" pitchFamily="2" charset="-122"/>
            </a:endParaRPr>
          </a:p>
        </p:txBody>
      </p:sp>
      <p:cxnSp>
        <p:nvCxnSpPr>
          <p:cNvPr id="18" name="直接连接符 17"/>
          <p:cNvCxnSpPr>
            <a:stCxn id="16" idx="4"/>
          </p:cNvCxnSpPr>
          <p:nvPr/>
        </p:nvCxnSpPr>
        <p:spPr>
          <a:xfrm>
            <a:off x="9937351" y="2375991"/>
            <a:ext cx="0" cy="43204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p:nvPr/>
        </p:nvCxnSpPr>
        <p:spPr>
          <a:xfrm>
            <a:off x="855961" y="2592015"/>
            <a:ext cx="1088505" cy="0"/>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1485414" y="1497086"/>
            <a:ext cx="918103" cy="461665"/>
          </a:xfrm>
          <a:prstGeom prst="rect">
            <a:avLst/>
          </a:prstGeom>
          <a:noFill/>
        </p:spPr>
        <p:txBody>
          <a:bodyPr wrap="square" rtlCol="0">
            <a:spAutoFit/>
          </a:bodyPr>
          <a:lstStyle/>
          <a:p>
            <a:r>
              <a:rPr lang="en-US" altLang="zh-CN" sz="2400" dirty="0" smtClean="0">
                <a:solidFill>
                  <a:schemeClr val="bg1"/>
                </a:solidFill>
              </a:rPr>
              <a:t>2006</a:t>
            </a:r>
            <a:endParaRPr lang="zh-CN" altLang="en-US" sz="2400" dirty="0">
              <a:solidFill>
                <a:schemeClr val="bg1"/>
              </a:solidFill>
            </a:endParaRPr>
          </a:p>
        </p:txBody>
      </p:sp>
      <p:sp>
        <p:nvSpPr>
          <p:cNvPr id="21" name="文本框 20"/>
          <p:cNvSpPr txBox="1"/>
          <p:nvPr/>
        </p:nvSpPr>
        <p:spPr>
          <a:xfrm>
            <a:off x="4149709" y="1497086"/>
            <a:ext cx="918103" cy="461665"/>
          </a:xfrm>
          <a:prstGeom prst="rect">
            <a:avLst/>
          </a:prstGeom>
          <a:noFill/>
        </p:spPr>
        <p:txBody>
          <a:bodyPr wrap="square" rtlCol="0">
            <a:spAutoFit/>
          </a:bodyPr>
          <a:lstStyle/>
          <a:p>
            <a:r>
              <a:rPr lang="en-US" altLang="zh-CN" sz="2400" dirty="0" smtClean="0">
                <a:solidFill>
                  <a:schemeClr val="bg1"/>
                </a:solidFill>
              </a:rPr>
              <a:t>2007</a:t>
            </a:r>
            <a:endParaRPr lang="zh-CN" altLang="en-US" sz="2400" dirty="0">
              <a:solidFill>
                <a:schemeClr val="bg1"/>
              </a:solidFill>
            </a:endParaRPr>
          </a:p>
        </p:txBody>
      </p:sp>
      <p:sp>
        <p:nvSpPr>
          <p:cNvPr id="22" name="文本框 21"/>
          <p:cNvSpPr txBox="1"/>
          <p:nvPr/>
        </p:nvSpPr>
        <p:spPr>
          <a:xfrm>
            <a:off x="6814004" y="1503209"/>
            <a:ext cx="918103" cy="461665"/>
          </a:xfrm>
          <a:prstGeom prst="rect">
            <a:avLst/>
          </a:prstGeom>
          <a:noFill/>
        </p:spPr>
        <p:txBody>
          <a:bodyPr wrap="square" rtlCol="0">
            <a:spAutoFit/>
          </a:bodyPr>
          <a:lstStyle/>
          <a:p>
            <a:r>
              <a:rPr lang="en-US" altLang="zh-CN" sz="2400" dirty="0" smtClean="0">
                <a:solidFill>
                  <a:schemeClr val="bg1"/>
                </a:solidFill>
              </a:rPr>
              <a:t>2007</a:t>
            </a:r>
            <a:endParaRPr lang="zh-CN" altLang="en-US" sz="2400" dirty="0">
              <a:solidFill>
                <a:schemeClr val="bg1"/>
              </a:solidFill>
            </a:endParaRPr>
          </a:p>
        </p:txBody>
      </p:sp>
      <p:sp>
        <p:nvSpPr>
          <p:cNvPr id="23" name="文本框 22"/>
          <p:cNvSpPr txBox="1"/>
          <p:nvPr/>
        </p:nvSpPr>
        <p:spPr>
          <a:xfrm>
            <a:off x="9478299" y="1497086"/>
            <a:ext cx="918103" cy="461665"/>
          </a:xfrm>
          <a:prstGeom prst="rect">
            <a:avLst/>
          </a:prstGeom>
          <a:noFill/>
        </p:spPr>
        <p:txBody>
          <a:bodyPr wrap="square" rtlCol="0">
            <a:spAutoFit/>
          </a:bodyPr>
          <a:lstStyle/>
          <a:p>
            <a:r>
              <a:rPr lang="en-US" altLang="zh-CN" sz="2400" dirty="0" smtClean="0">
                <a:solidFill>
                  <a:schemeClr val="bg1"/>
                </a:solidFill>
              </a:rPr>
              <a:t>2008</a:t>
            </a:r>
            <a:endParaRPr lang="zh-CN" altLang="en-US" sz="2400" dirty="0">
              <a:solidFill>
                <a:schemeClr val="bg1"/>
              </a:solidFill>
            </a:endParaRPr>
          </a:p>
        </p:txBody>
      </p:sp>
      <p:sp>
        <p:nvSpPr>
          <p:cNvPr id="24" name="TextBox 5"/>
          <p:cNvSpPr txBox="1"/>
          <p:nvPr/>
        </p:nvSpPr>
        <p:spPr>
          <a:xfrm>
            <a:off x="5616873" y="5976391"/>
            <a:ext cx="6840760" cy="338554"/>
          </a:xfrm>
          <a:prstGeom prst="rect">
            <a:avLst/>
          </a:prstGeom>
          <a:noFill/>
        </p:spPr>
        <p:txBody>
          <a:bodyPr wrap="square" rtlCol="0">
            <a:spAutoFit/>
          </a:bodyPr>
          <a:lstStyle/>
          <a:p>
            <a:r>
              <a:rPr lang="zh-CN" altLang="en-US" sz="1600" dirty="0" smtClean="0">
                <a:solidFill>
                  <a:schemeClr val="bg1"/>
                </a:solidFill>
                <a:latin typeface="汉仪中宋繁" pitchFamily="49" charset="-122"/>
                <a:ea typeface="汉仪中宋繁" pitchFamily="49" charset="-122"/>
              </a:rPr>
              <a:t>中国资讯行（国际）有限公司         北京精讯云顿数据软件有限公司</a:t>
            </a:r>
            <a:endParaRPr lang="zh-CN" altLang="en-US" sz="1600" dirty="0">
              <a:solidFill>
                <a:schemeClr val="bg1"/>
              </a:solidFill>
              <a:latin typeface="汉仪中宋繁" pitchFamily="49" charset="-122"/>
              <a:ea typeface="汉仪中宋繁" pitchFamily="49" charset="-122"/>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D:\desk\公司logo\infobank-logo.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60289" y="4896271"/>
            <a:ext cx="1584177" cy="603836"/>
          </a:xfrm>
          <a:prstGeom prst="rect">
            <a:avLst/>
          </a:prstGeom>
          <a:noFill/>
          <a:extLst>
            <a:ext uri="{909E8E84-426E-40DD-AFC4-6F175D3DCCD1}">
              <a14:hiddenFill xmlns:a14="http://schemas.microsoft.com/office/drawing/2010/main">
                <a:solidFill>
                  <a:srgbClr val="FFFFFF"/>
                </a:solidFill>
              </a14:hiddenFill>
            </a:ext>
          </a:extLst>
        </p:spPr>
      </p:pic>
      <p:sp>
        <p:nvSpPr>
          <p:cNvPr id="3" name="椭圆 2"/>
          <p:cNvSpPr/>
          <p:nvPr/>
        </p:nvSpPr>
        <p:spPr>
          <a:xfrm>
            <a:off x="1296394" y="1079847"/>
            <a:ext cx="1296144" cy="1296144"/>
          </a:xfrm>
          <a:prstGeom prst="ellipse">
            <a:avLst/>
          </a:prstGeom>
          <a:solidFill>
            <a:srgbClr val="F664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756334" y="2808039"/>
            <a:ext cx="2376264" cy="122413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0"/>
              </a:spcAft>
            </a:pPr>
            <a:r>
              <a:rPr lang="en-US" altLang="zh-CN" sz="1200" kern="100" dirty="0">
                <a:latin typeface="Times New Roman" panose="02020603050405020304" pitchFamily="18" charset="0"/>
                <a:ea typeface="宋体" panose="02010600030101010101" pitchFamily="2" charset="-122"/>
              </a:rPr>
              <a:t>12</a:t>
            </a:r>
            <a:r>
              <a:rPr lang="zh-CN" altLang="zh-CN" sz="1200" kern="100" dirty="0">
                <a:latin typeface="Times New Roman" panose="02020603050405020304" pitchFamily="18" charset="0"/>
                <a:ea typeface="宋体" panose="02010600030101010101" pitchFamily="2" charset="-122"/>
              </a:rPr>
              <a:t>月</a:t>
            </a:r>
            <a:r>
              <a:rPr lang="zh-CN" altLang="en-US" sz="1200" kern="100" dirty="0">
                <a:latin typeface="Times New Roman" panose="02020603050405020304" pitchFamily="18" charset="0"/>
                <a:ea typeface="宋体" panose="02010600030101010101" pitchFamily="2" charset="-122"/>
              </a:rPr>
              <a:t>，</a:t>
            </a:r>
            <a:r>
              <a:rPr lang="zh-CN" altLang="zh-CN" sz="1200" kern="100" dirty="0">
                <a:latin typeface="Times New Roman" panose="02020603050405020304" pitchFamily="18" charset="0"/>
                <a:ea typeface="宋体" panose="02010600030101010101" pitchFamily="2" charset="-122"/>
              </a:rPr>
              <a:t>搜数五年</a:t>
            </a:r>
            <a:r>
              <a:rPr lang="zh-CN" altLang="zh-CN" sz="1200" b="1" kern="100" dirty="0">
                <a:latin typeface="Times New Roman" panose="02020603050405020304" pitchFamily="18" charset="0"/>
                <a:ea typeface="宋体" panose="02010600030101010101" pitchFamily="2" charset="-122"/>
              </a:rPr>
              <a:t>百万表格</a:t>
            </a:r>
            <a:r>
              <a:rPr lang="zh-CN" altLang="zh-CN" sz="1200" kern="100" dirty="0">
                <a:latin typeface="Times New Roman" panose="02020603050405020304" pitchFamily="18" charset="0"/>
                <a:ea typeface="宋体" panose="02010600030101010101" pitchFamily="2" charset="-122"/>
              </a:rPr>
              <a:t>、</a:t>
            </a:r>
            <a:r>
              <a:rPr lang="zh-CN" altLang="zh-CN" sz="1200" b="1" kern="100" dirty="0">
                <a:latin typeface="Times New Roman" panose="02020603050405020304" pitchFamily="18" charset="0"/>
                <a:ea typeface="宋体" panose="02010600030101010101" pitchFamily="2" charset="-122"/>
              </a:rPr>
              <a:t>数据</a:t>
            </a:r>
            <a:r>
              <a:rPr lang="zh-CN" altLang="zh-CN" sz="1200" kern="100" dirty="0">
                <a:latin typeface="Times New Roman" panose="02020603050405020304" pitchFamily="18" charset="0"/>
                <a:ea typeface="宋体" panose="02010600030101010101" pitchFamily="2" charset="-122"/>
              </a:rPr>
              <a:t>收录超过</a:t>
            </a:r>
            <a:r>
              <a:rPr lang="en-US" altLang="zh-CN" sz="1200" b="1" kern="100" dirty="0">
                <a:latin typeface="Times New Roman" panose="02020603050405020304" pitchFamily="18" charset="0"/>
                <a:ea typeface="宋体" panose="02010600030101010101" pitchFamily="2" charset="-122"/>
              </a:rPr>
              <a:t>2</a:t>
            </a:r>
            <a:r>
              <a:rPr lang="zh-CN" altLang="zh-CN" sz="1200" b="1" kern="100" dirty="0">
                <a:latin typeface="Times New Roman" panose="02020603050405020304" pitchFamily="18" charset="0"/>
                <a:ea typeface="宋体" panose="02010600030101010101" pitchFamily="2" charset="-122"/>
              </a:rPr>
              <a:t>亿</a:t>
            </a:r>
            <a:r>
              <a:rPr lang="zh-CN" altLang="zh-CN" sz="1200" kern="100" dirty="0">
                <a:latin typeface="Times New Roman" panose="02020603050405020304" pitchFamily="18" charset="0"/>
                <a:ea typeface="宋体" panose="02010600030101010101" pitchFamily="2" charset="-122"/>
              </a:rPr>
              <a:t>，位居数据收集与提供能力</a:t>
            </a:r>
            <a:r>
              <a:rPr lang="zh-CN" altLang="zh-CN" sz="1200" b="1" kern="100" dirty="0">
                <a:latin typeface="Times New Roman" panose="02020603050405020304" pitchFamily="18" charset="0"/>
                <a:ea typeface="宋体" panose="02010600030101010101" pitchFamily="2" charset="-122"/>
              </a:rPr>
              <a:t>之前三</a:t>
            </a:r>
            <a:r>
              <a:rPr lang="zh-CN" altLang="zh-CN" sz="1200" kern="100" dirty="0">
                <a:latin typeface="Times New Roman" panose="02020603050405020304" pitchFamily="18" charset="0"/>
                <a:ea typeface="宋体" panose="02010600030101010101" pitchFamily="2" charset="-122"/>
              </a:rPr>
              <a:t>。</a:t>
            </a:r>
            <a:endParaRPr lang="zh-CN" altLang="zh-CN" sz="1000" kern="100" dirty="0">
              <a:latin typeface="Times New Roman" panose="02020603050405020304" pitchFamily="18" charset="0"/>
              <a:ea typeface="宋体" panose="02010600030101010101" pitchFamily="2" charset="-122"/>
            </a:endParaRPr>
          </a:p>
        </p:txBody>
      </p:sp>
      <p:cxnSp>
        <p:nvCxnSpPr>
          <p:cNvPr id="6" name="直接连接符 5"/>
          <p:cNvCxnSpPr>
            <a:stCxn id="3" idx="4"/>
          </p:cNvCxnSpPr>
          <p:nvPr/>
        </p:nvCxnSpPr>
        <p:spPr>
          <a:xfrm>
            <a:off x="1944466" y="2375991"/>
            <a:ext cx="0" cy="43204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p:nvPr/>
        </p:nvCxnSpPr>
        <p:spPr>
          <a:xfrm>
            <a:off x="1944466" y="2592015"/>
            <a:ext cx="10225136" cy="0"/>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3960689" y="1079847"/>
            <a:ext cx="1296144" cy="1296144"/>
          </a:xfrm>
          <a:prstGeom prst="ellipse">
            <a:avLst/>
          </a:prstGeom>
          <a:solidFill>
            <a:srgbClr val="F664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3420629" y="2808039"/>
            <a:ext cx="2376264" cy="122413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0"/>
              </a:spcAft>
            </a:pPr>
            <a:r>
              <a:rPr lang="en-US" altLang="zh-CN" sz="1200" kern="100" dirty="0">
                <a:latin typeface="Times New Roman" panose="02020603050405020304" pitchFamily="18" charset="0"/>
                <a:ea typeface="宋体" panose="02010600030101010101" pitchFamily="2" charset="-122"/>
              </a:rPr>
              <a:t>05</a:t>
            </a:r>
            <a:r>
              <a:rPr lang="zh-CN" altLang="zh-CN" sz="1200" kern="100" dirty="0">
                <a:latin typeface="Times New Roman" panose="02020603050405020304" pitchFamily="18" charset="0"/>
                <a:ea typeface="宋体" panose="02010600030101010101" pitchFamily="2" charset="-122"/>
              </a:rPr>
              <a:t>月</a:t>
            </a:r>
            <a:r>
              <a:rPr lang="zh-CN" altLang="en-US" sz="1200" kern="100" dirty="0">
                <a:latin typeface="Times New Roman" panose="02020603050405020304" pitchFamily="18" charset="0"/>
                <a:ea typeface="宋体" panose="02010600030101010101" pitchFamily="2" charset="-122"/>
              </a:rPr>
              <a:t>，</a:t>
            </a:r>
            <a:r>
              <a:rPr lang="zh-CN" altLang="zh-CN" sz="1200" kern="100" dirty="0">
                <a:latin typeface="Times New Roman" panose="02020603050405020304" pitchFamily="18" charset="0"/>
                <a:ea typeface="宋体" panose="02010600030101010101" pitchFamily="2" charset="-122"/>
              </a:rPr>
              <a:t>中国资讯行</a:t>
            </a:r>
            <a:r>
              <a:rPr lang="zh-CN" altLang="zh-CN" sz="1200" b="1" kern="100" dirty="0">
                <a:latin typeface="Times New Roman" panose="02020603050405020304" pitchFamily="18" charset="0"/>
                <a:ea typeface="宋体" panose="02010600030101010101" pitchFamily="2" charset="-122"/>
              </a:rPr>
              <a:t>英文版搜数</a:t>
            </a:r>
            <a:r>
              <a:rPr lang="zh-CN" altLang="zh-CN" sz="1200" kern="100" dirty="0">
                <a:latin typeface="Times New Roman" panose="02020603050405020304" pitchFamily="18" charset="0"/>
                <a:ea typeface="宋体" panose="02010600030101010101" pitchFamily="2" charset="-122"/>
              </a:rPr>
              <a:t>上线。</a:t>
            </a:r>
            <a:endParaRPr lang="zh-CN" altLang="zh-CN" sz="1000" kern="100" dirty="0">
              <a:latin typeface="Times New Roman" panose="02020603050405020304" pitchFamily="18" charset="0"/>
              <a:ea typeface="宋体" panose="02010600030101010101" pitchFamily="2" charset="-122"/>
            </a:endParaRPr>
          </a:p>
        </p:txBody>
      </p:sp>
      <p:cxnSp>
        <p:nvCxnSpPr>
          <p:cNvPr id="12" name="直接连接符 11"/>
          <p:cNvCxnSpPr>
            <a:stCxn id="10" idx="4"/>
          </p:cNvCxnSpPr>
          <p:nvPr/>
        </p:nvCxnSpPr>
        <p:spPr>
          <a:xfrm>
            <a:off x="4608761" y="2375991"/>
            <a:ext cx="0" cy="43204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椭圆 12"/>
          <p:cNvSpPr/>
          <p:nvPr/>
        </p:nvSpPr>
        <p:spPr>
          <a:xfrm>
            <a:off x="6624984" y="1079847"/>
            <a:ext cx="1296144" cy="1296144"/>
          </a:xfrm>
          <a:prstGeom prst="ellipse">
            <a:avLst/>
          </a:prstGeom>
          <a:solidFill>
            <a:srgbClr val="F664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6084924" y="2808039"/>
            <a:ext cx="2376264" cy="122413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0"/>
              </a:spcAft>
            </a:pPr>
            <a:r>
              <a:rPr lang="en-US" altLang="zh-CN" sz="1200" kern="100" dirty="0">
                <a:latin typeface="Times New Roman" panose="02020603050405020304" pitchFamily="18" charset="0"/>
                <a:ea typeface="宋体" panose="02010600030101010101" pitchFamily="2" charset="-122"/>
              </a:rPr>
              <a:t>09</a:t>
            </a:r>
            <a:r>
              <a:rPr lang="zh-CN" altLang="zh-CN" sz="1200" kern="100" dirty="0">
                <a:latin typeface="Times New Roman" panose="02020603050405020304" pitchFamily="18" charset="0"/>
                <a:ea typeface="宋体" panose="02010600030101010101" pitchFamily="2" charset="-122"/>
              </a:rPr>
              <a:t>月</a:t>
            </a:r>
            <a:r>
              <a:rPr lang="zh-CN" altLang="en-US" sz="1200" kern="100" dirty="0">
                <a:latin typeface="Times New Roman" panose="02020603050405020304" pitchFamily="18" charset="0"/>
                <a:ea typeface="宋体" panose="02010600030101010101" pitchFamily="2" charset="-122"/>
              </a:rPr>
              <a:t>，</a:t>
            </a:r>
            <a:r>
              <a:rPr lang="zh-CN" altLang="zh-CN" sz="1200" kern="100" dirty="0">
                <a:latin typeface="Times New Roman" panose="02020603050405020304" pitchFamily="18" charset="0"/>
                <a:ea typeface="宋体" panose="02010600030101010101" pitchFamily="2" charset="-122"/>
              </a:rPr>
              <a:t>中国资讯行数据</a:t>
            </a:r>
            <a:r>
              <a:rPr lang="zh-CN" altLang="zh-CN" sz="1200" b="1" kern="100" dirty="0">
                <a:latin typeface="Times New Roman" panose="02020603050405020304" pitchFamily="18" charset="0"/>
                <a:ea typeface="宋体" panose="02010600030101010101" pitchFamily="2" charset="-122"/>
              </a:rPr>
              <a:t>二十周年</a:t>
            </a:r>
            <a:r>
              <a:rPr lang="zh-CN" altLang="zh-CN" sz="1200" kern="100" dirty="0">
                <a:latin typeface="Times New Roman" panose="02020603050405020304" pitchFamily="18" charset="0"/>
                <a:ea typeface="宋体" panose="02010600030101010101" pitchFamily="2" charset="-122"/>
              </a:rPr>
              <a:t>庆典活动，同月所有中高层参与</a:t>
            </a:r>
            <a:r>
              <a:rPr lang="en-US" altLang="zh-CN" sz="1200" kern="100" dirty="0">
                <a:latin typeface="Times New Roman" panose="02020603050405020304" pitchFamily="18" charset="0"/>
                <a:ea typeface="宋体" panose="02010600030101010101" pitchFamily="2" charset="-122"/>
              </a:rPr>
              <a:t>2012</a:t>
            </a:r>
            <a:r>
              <a:rPr lang="zh-CN" altLang="zh-CN" sz="1200" kern="100" dirty="0">
                <a:latin typeface="Times New Roman" panose="02020603050405020304" pitchFamily="18" charset="0"/>
                <a:ea typeface="宋体" panose="02010600030101010101" pitchFamily="2" charset="-122"/>
              </a:rPr>
              <a:t>脑力激荡《大数据》读书研讨会。</a:t>
            </a:r>
            <a:endParaRPr lang="zh-CN" altLang="zh-CN" sz="1000" kern="100" dirty="0">
              <a:latin typeface="Times New Roman" panose="02020603050405020304" pitchFamily="18" charset="0"/>
              <a:ea typeface="宋体" panose="02010600030101010101" pitchFamily="2" charset="-122"/>
            </a:endParaRPr>
          </a:p>
        </p:txBody>
      </p:sp>
      <p:cxnSp>
        <p:nvCxnSpPr>
          <p:cNvPr id="15" name="直接连接符 14"/>
          <p:cNvCxnSpPr>
            <a:stCxn id="13" idx="4"/>
          </p:cNvCxnSpPr>
          <p:nvPr/>
        </p:nvCxnSpPr>
        <p:spPr>
          <a:xfrm>
            <a:off x="7273056" y="2375991"/>
            <a:ext cx="0" cy="43204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椭圆 15"/>
          <p:cNvSpPr/>
          <p:nvPr/>
        </p:nvSpPr>
        <p:spPr>
          <a:xfrm>
            <a:off x="9289279" y="1079847"/>
            <a:ext cx="1296144" cy="1296144"/>
          </a:xfrm>
          <a:prstGeom prst="ellipse">
            <a:avLst/>
          </a:prstGeom>
          <a:solidFill>
            <a:srgbClr val="F664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8749219" y="2808039"/>
            <a:ext cx="2376264" cy="122413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0"/>
              </a:spcAft>
            </a:pPr>
            <a:r>
              <a:rPr lang="en-US" altLang="zh-CN" sz="1200" kern="100" dirty="0">
                <a:latin typeface="Times New Roman" panose="02020603050405020304" pitchFamily="18" charset="0"/>
                <a:ea typeface="宋体" panose="02010600030101010101" pitchFamily="2" charset="-122"/>
              </a:rPr>
              <a:t>05</a:t>
            </a:r>
            <a:r>
              <a:rPr lang="zh-CN" altLang="zh-CN" sz="1200" kern="100" dirty="0">
                <a:latin typeface="Times New Roman" panose="02020603050405020304" pitchFamily="18" charset="0"/>
                <a:ea typeface="宋体" panose="02010600030101010101" pitchFamily="2" charset="-122"/>
              </a:rPr>
              <a:t>月</a:t>
            </a:r>
            <a:r>
              <a:rPr lang="zh-CN" altLang="en-US" sz="1200" kern="100" dirty="0" smtClean="0">
                <a:latin typeface="Times New Roman" panose="02020603050405020304" pitchFamily="18" charset="0"/>
                <a:ea typeface="宋体" panose="02010600030101010101" pitchFamily="2" charset="-122"/>
              </a:rPr>
              <a:t>，董事长</a:t>
            </a:r>
            <a:r>
              <a:rPr lang="zh-CN" altLang="zh-CN" sz="1200" kern="100" dirty="0" smtClean="0">
                <a:latin typeface="Times New Roman" panose="02020603050405020304" pitchFamily="18" charset="0"/>
                <a:ea typeface="宋体" panose="02010600030101010101" pitchFamily="2" charset="-122"/>
              </a:rPr>
              <a:t>王稼夫</a:t>
            </a:r>
            <a:r>
              <a:rPr lang="zh-CN" altLang="zh-CN" sz="1200" kern="100" dirty="0">
                <a:latin typeface="Times New Roman" panose="02020603050405020304" pitchFamily="18" charset="0"/>
                <a:ea typeface="宋体" panose="02010600030101010101" pitchFamily="2" charset="-122"/>
              </a:rPr>
              <a:t>于天津师范大学</a:t>
            </a:r>
            <a:r>
              <a:rPr lang="en-US" altLang="zh-CN" sz="1200" kern="100" dirty="0" err="1">
                <a:latin typeface="Times New Roman" panose="02020603050405020304" pitchFamily="18" charset="0"/>
                <a:ea typeface="宋体" panose="02010600030101010101" pitchFamily="2" charset="-122"/>
              </a:rPr>
              <a:t>Calis</a:t>
            </a:r>
            <a:r>
              <a:rPr lang="zh-CN" altLang="zh-CN" sz="1200" kern="100" dirty="0">
                <a:latin typeface="Times New Roman" panose="02020603050405020304" pitchFamily="18" charset="0"/>
                <a:ea typeface="宋体" panose="02010600030101010101" pitchFamily="2" charset="-122"/>
              </a:rPr>
              <a:t>第十一届年会发表演讲</a:t>
            </a:r>
            <a:r>
              <a:rPr lang="zh-CN" altLang="zh-CN" sz="1200" b="1" kern="100" dirty="0">
                <a:latin typeface="Times New Roman" panose="02020603050405020304" pitchFamily="18" charset="0"/>
                <a:ea typeface="宋体" panose="02010600030101010101" pitchFamily="2" charset="-122"/>
              </a:rPr>
              <a:t>《大数据时代的服务思考》</a:t>
            </a:r>
            <a:r>
              <a:rPr lang="zh-CN" altLang="zh-CN" sz="1200" kern="100" dirty="0">
                <a:latin typeface="Times New Roman" panose="02020603050405020304" pitchFamily="18" charset="0"/>
                <a:ea typeface="宋体" panose="02010600030101010101" pitchFamily="2" charset="-122"/>
              </a:rPr>
              <a:t>，震撼全场。</a:t>
            </a:r>
            <a:endParaRPr lang="zh-CN" altLang="zh-CN" sz="1000" kern="100" dirty="0">
              <a:latin typeface="Times New Roman" panose="02020603050405020304" pitchFamily="18" charset="0"/>
              <a:ea typeface="宋体" panose="02010600030101010101" pitchFamily="2" charset="-122"/>
            </a:endParaRPr>
          </a:p>
        </p:txBody>
      </p:sp>
      <p:cxnSp>
        <p:nvCxnSpPr>
          <p:cNvPr id="18" name="直接连接符 17"/>
          <p:cNvCxnSpPr>
            <a:stCxn id="16" idx="4"/>
          </p:cNvCxnSpPr>
          <p:nvPr/>
        </p:nvCxnSpPr>
        <p:spPr>
          <a:xfrm>
            <a:off x="9937351" y="2375991"/>
            <a:ext cx="0" cy="43204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p:nvPr/>
        </p:nvCxnSpPr>
        <p:spPr>
          <a:xfrm>
            <a:off x="855961" y="2592015"/>
            <a:ext cx="1088505" cy="0"/>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1485414" y="1497086"/>
            <a:ext cx="918103" cy="461665"/>
          </a:xfrm>
          <a:prstGeom prst="rect">
            <a:avLst/>
          </a:prstGeom>
          <a:noFill/>
        </p:spPr>
        <p:txBody>
          <a:bodyPr wrap="square" rtlCol="0">
            <a:spAutoFit/>
          </a:bodyPr>
          <a:lstStyle/>
          <a:p>
            <a:r>
              <a:rPr lang="en-US" altLang="zh-CN" sz="2400" dirty="0" smtClean="0">
                <a:solidFill>
                  <a:schemeClr val="bg1"/>
                </a:solidFill>
              </a:rPr>
              <a:t>2011</a:t>
            </a:r>
            <a:endParaRPr lang="zh-CN" altLang="en-US" sz="2400" dirty="0">
              <a:solidFill>
                <a:schemeClr val="bg1"/>
              </a:solidFill>
            </a:endParaRPr>
          </a:p>
        </p:txBody>
      </p:sp>
      <p:sp>
        <p:nvSpPr>
          <p:cNvPr id="21" name="文本框 20"/>
          <p:cNvSpPr txBox="1"/>
          <p:nvPr/>
        </p:nvSpPr>
        <p:spPr>
          <a:xfrm>
            <a:off x="4149709" y="1497086"/>
            <a:ext cx="918103" cy="461665"/>
          </a:xfrm>
          <a:prstGeom prst="rect">
            <a:avLst/>
          </a:prstGeom>
          <a:noFill/>
        </p:spPr>
        <p:txBody>
          <a:bodyPr wrap="square" rtlCol="0">
            <a:spAutoFit/>
          </a:bodyPr>
          <a:lstStyle/>
          <a:p>
            <a:r>
              <a:rPr lang="en-US" altLang="zh-CN" sz="2400" dirty="0" smtClean="0">
                <a:solidFill>
                  <a:schemeClr val="bg1"/>
                </a:solidFill>
              </a:rPr>
              <a:t>2012</a:t>
            </a:r>
            <a:endParaRPr lang="zh-CN" altLang="en-US" sz="2400" dirty="0">
              <a:solidFill>
                <a:schemeClr val="bg1"/>
              </a:solidFill>
            </a:endParaRPr>
          </a:p>
        </p:txBody>
      </p:sp>
      <p:sp>
        <p:nvSpPr>
          <p:cNvPr id="22" name="文本框 21"/>
          <p:cNvSpPr txBox="1"/>
          <p:nvPr/>
        </p:nvSpPr>
        <p:spPr>
          <a:xfrm>
            <a:off x="6814004" y="1503209"/>
            <a:ext cx="918103" cy="461665"/>
          </a:xfrm>
          <a:prstGeom prst="rect">
            <a:avLst/>
          </a:prstGeom>
          <a:noFill/>
        </p:spPr>
        <p:txBody>
          <a:bodyPr wrap="square" rtlCol="0">
            <a:spAutoFit/>
          </a:bodyPr>
          <a:lstStyle/>
          <a:p>
            <a:r>
              <a:rPr lang="en-US" altLang="zh-CN" sz="2400" dirty="0" smtClean="0">
                <a:solidFill>
                  <a:schemeClr val="bg1"/>
                </a:solidFill>
              </a:rPr>
              <a:t>2012</a:t>
            </a:r>
            <a:endParaRPr lang="zh-CN" altLang="en-US" sz="2400" dirty="0">
              <a:solidFill>
                <a:schemeClr val="bg1"/>
              </a:solidFill>
            </a:endParaRPr>
          </a:p>
        </p:txBody>
      </p:sp>
      <p:sp>
        <p:nvSpPr>
          <p:cNvPr id="23" name="文本框 22"/>
          <p:cNvSpPr txBox="1"/>
          <p:nvPr/>
        </p:nvSpPr>
        <p:spPr>
          <a:xfrm>
            <a:off x="9478299" y="1497086"/>
            <a:ext cx="918103" cy="461665"/>
          </a:xfrm>
          <a:prstGeom prst="rect">
            <a:avLst/>
          </a:prstGeom>
          <a:noFill/>
        </p:spPr>
        <p:txBody>
          <a:bodyPr wrap="square" rtlCol="0">
            <a:spAutoFit/>
          </a:bodyPr>
          <a:lstStyle/>
          <a:p>
            <a:r>
              <a:rPr lang="en-US" altLang="zh-CN" sz="2400" dirty="0" smtClean="0">
                <a:solidFill>
                  <a:schemeClr val="bg1"/>
                </a:solidFill>
              </a:rPr>
              <a:t>2013</a:t>
            </a:r>
            <a:endParaRPr lang="zh-CN" altLang="en-US" sz="2400" dirty="0">
              <a:solidFill>
                <a:schemeClr val="bg1"/>
              </a:solidFill>
            </a:endParaRPr>
          </a:p>
        </p:txBody>
      </p:sp>
      <p:sp>
        <p:nvSpPr>
          <p:cNvPr id="24" name="TextBox 5"/>
          <p:cNvSpPr txBox="1"/>
          <p:nvPr/>
        </p:nvSpPr>
        <p:spPr>
          <a:xfrm>
            <a:off x="5616873" y="5976391"/>
            <a:ext cx="6840760" cy="338554"/>
          </a:xfrm>
          <a:prstGeom prst="rect">
            <a:avLst/>
          </a:prstGeom>
          <a:noFill/>
        </p:spPr>
        <p:txBody>
          <a:bodyPr wrap="square" rtlCol="0">
            <a:spAutoFit/>
          </a:bodyPr>
          <a:lstStyle/>
          <a:p>
            <a:r>
              <a:rPr lang="zh-CN" altLang="en-US" sz="1600" dirty="0" smtClean="0">
                <a:solidFill>
                  <a:schemeClr val="bg1"/>
                </a:solidFill>
                <a:latin typeface="汉仪中宋繁" pitchFamily="49" charset="-122"/>
                <a:ea typeface="汉仪中宋繁" pitchFamily="49" charset="-122"/>
              </a:rPr>
              <a:t>中国资讯行（国际）有限公司         北京精讯云顿数据软件有限公司</a:t>
            </a:r>
            <a:endParaRPr lang="zh-CN" altLang="en-US" sz="1600" dirty="0">
              <a:solidFill>
                <a:schemeClr val="bg1"/>
              </a:solidFill>
              <a:latin typeface="汉仪中宋繁" pitchFamily="49" charset="-122"/>
              <a:ea typeface="汉仪中宋繁" pitchFamily="49" charset="-122"/>
            </a:endParaRPr>
          </a:p>
        </p:txBody>
      </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SLIDE_MODEL_TYPE" val="timeline"/>
</p:tagLst>
</file>

<file path=ppt/tags/tag2.xml><?xml version="1.0" encoding="utf-8"?>
<p:tagLst xmlns:p="http://schemas.openxmlformats.org/presentationml/2006/main">
  <p:tag name="commondata" val="eyJoZGlkIjoiMWQ0ZThjZjRjMmMzODAyZTQ4NDhjNTcxMjQ3OWQwN2QifQ=="/>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角度">
  <a:themeElements>
    <a:clrScheme name="角度">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角度">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角度">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Angles</Template>
  <TotalTime>0</TotalTime>
  <Words>8218</Words>
  <Application>WPS 演示</Application>
  <PresentationFormat>自定义</PresentationFormat>
  <Paragraphs>687</Paragraphs>
  <Slides>42</Slides>
  <Notes>0</Notes>
  <HiddenSlides>0</HiddenSlides>
  <MMClips>0</MMClips>
  <ScaleCrop>false</ScaleCrop>
  <HeadingPairs>
    <vt:vector size="8" baseType="variant">
      <vt:variant>
        <vt:lpstr>已用的字体</vt:lpstr>
      </vt:variant>
      <vt:variant>
        <vt:i4>16</vt:i4>
      </vt:variant>
      <vt:variant>
        <vt:lpstr>主题</vt:lpstr>
      </vt:variant>
      <vt:variant>
        <vt:i4>1</vt:i4>
      </vt:variant>
      <vt:variant>
        <vt:lpstr>嵌入 OLE 服务器</vt:lpstr>
      </vt:variant>
      <vt:variant>
        <vt:i4>1</vt:i4>
      </vt:variant>
      <vt:variant>
        <vt:lpstr>幻灯片标题</vt:lpstr>
      </vt:variant>
      <vt:variant>
        <vt:i4>42</vt:i4>
      </vt:variant>
    </vt:vector>
  </HeadingPairs>
  <TitlesOfParts>
    <vt:vector size="60" baseType="lpstr">
      <vt:lpstr>Arial</vt:lpstr>
      <vt:lpstr>宋体</vt:lpstr>
      <vt:lpstr>Wingdings</vt:lpstr>
      <vt:lpstr>Tunga</vt:lpstr>
      <vt:lpstr>Segoe UI Symbol</vt:lpstr>
      <vt:lpstr>微软雅黑</vt:lpstr>
      <vt:lpstr>汉仪中宋繁</vt:lpstr>
      <vt:lpstr>Times New Roman</vt:lpstr>
      <vt:lpstr>Franklin Gothic Book</vt:lpstr>
      <vt:lpstr>Arial Unicode MS</vt:lpstr>
      <vt:lpstr>Franklin Gothic Medium</vt:lpstr>
      <vt:lpstr>隶书</vt:lpstr>
      <vt:lpstr>Calibri</vt:lpstr>
      <vt:lpstr>楷体_GB2312</vt:lpstr>
      <vt:lpstr>新宋体</vt:lpstr>
      <vt:lpstr>华文楷体</vt:lpstr>
      <vt:lpstr>角度</vt:lpstr>
      <vt:lpstr>PowerPoint.Show.12</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james</dc:creator>
  <cp:lastModifiedBy>大熊星座</cp:lastModifiedBy>
  <cp:revision>164</cp:revision>
  <dcterms:created xsi:type="dcterms:W3CDTF">2014-05-21T07:40:00Z</dcterms:created>
  <dcterms:modified xsi:type="dcterms:W3CDTF">2024-11-20T01:10:30Z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2052-12.1.0.18608</vt:lpwstr>
  </property>
  <property fmtid="{D5CDD505-2E9C-101B-9397-08002B2CF9AE}" pid="3" name="ICV">
    <vt:lpwstr>C72D497615F64BEB8D80BE3ECE42D32A_13</vt:lpwstr>
  </property>
</Properties>
</file>